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handoutMasterIdLst>
    <p:handoutMasterId r:id="rId65"/>
  </p:handoutMasterIdLst>
  <p:sldIdLst>
    <p:sldId id="256" r:id="rId2"/>
    <p:sldId id="257" r:id="rId3"/>
    <p:sldId id="351" r:id="rId4"/>
    <p:sldId id="352" r:id="rId5"/>
    <p:sldId id="349" r:id="rId6"/>
    <p:sldId id="353" r:id="rId7"/>
    <p:sldId id="350" r:id="rId8"/>
    <p:sldId id="333" r:id="rId9"/>
    <p:sldId id="332" r:id="rId10"/>
    <p:sldId id="334" r:id="rId11"/>
    <p:sldId id="335" r:id="rId12"/>
    <p:sldId id="337" r:id="rId13"/>
    <p:sldId id="344" r:id="rId14"/>
    <p:sldId id="325" r:id="rId15"/>
    <p:sldId id="306" r:id="rId16"/>
    <p:sldId id="329" r:id="rId17"/>
    <p:sldId id="331" r:id="rId18"/>
    <p:sldId id="336" r:id="rId19"/>
    <p:sldId id="348" r:id="rId20"/>
    <p:sldId id="345" r:id="rId21"/>
    <p:sldId id="266" r:id="rId22"/>
    <p:sldId id="354" r:id="rId23"/>
    <p:sldId id="327" r:id="rId24"/>
    <p:sldId id="290" r:id="rId25"/>
    <p:sldId id="285" r:id="rId26"/>
    <p:sldId id="264" r:id="rId27"/>
    <p:sldId id="268" r:id="rId28"/>
    <p:sldId id="298" r:id="rId29"/>
    <p:sldId id="299" r:id="rId30"/>
    <p:sldId id="300" r:id="rId31"/>
    <p:sldId id="301" r:id="rId32"/>
    <p:sldId id="302" r:id="rId33"/>
    <p:sldId id="269" r:id="rId34"/>
    <p:sldId id="270" r:id="rId35"/>
    <p:sldId id="322" r:id="rId36"/>
    <p:sldId id="324" r:id="rId37"/>
    <p:sldId id="323" r:id="rId38"/>
    <p:sldId id="321" r:id="rId39"/>
    <p:sldId id="320" r:id="rId40"/>
    <p:sldId id="271" r:id="rId41"/>
    <p:sldId id="303" r:id="rId42"/>
    <p:sldId id="286" r:id="rId43"/>
    <p:sldId id="287" r:id="rId44"/>
    <p:sldId id="288" r:id="rId45"/>
    <p:sldId id="289" r:id="rId46"/>
    <p:sldId id="293" r:id="rId47"/>
    <p:sldId id="339" r:id="rId48"/>
    <p:sldId id="283" r:id="rId49"/>
    <p:sldId id="274" r:id="rId50"/>
    <p:sldId id="272" r:id="rId51"/>
    <p:sldId id="346" r:id="rId52"/>
    <p:sldId id="278" r:id="rId53"/>
    <p:sldId id="316" r:id="rId54"/>
    <p:sldId id="317" r:id="rId55"/>
    <p:sldId id="318" r:id="rId56"/>
    <p:sldId id="319" r:id="rId57"/>
    <p:sldId id="262" r:id="rId58"/>
    <p:sldId id="296" r:id="rId59"/>
    <p:sldId id="297" r:id="rId60"/>
    <p:sldId id="273" r:id="rId61"/>
    <p:sldId id="294" r:id="rId62"/>
    <p:sldId id="277" r:id="rId63"/>
    <p:sldId id="355" r:id="rId64"/>
  </p:sldIdLst>
  <p:sldSz cx="9144000" cy="6858000" type="screen4x3"/>
  <p:notesSz cx="6877050" cy="10002838"/>
  <p:embeddedFontLst>
    <p:embeddedFont>
      <p:font typeface="Century Gothic" panose="020B0502020202020204" pitchFamily="34" charset="0"/>
      <p:regular r:id="rId66"/>
      <p:bold r:id="rId67"/>
      <p:italic r:id="rId68"/>
      <p:boldItalic r:id="rId69"/>
    </p:embeddedFont>
    <p:embeddedFont>
      <p:font typeface="Calibri" panose="020F0502020204030204" pitchFamily="34" charset="0"/>
      <p:regular r:id="rId70"/>
      <p:bold r:id="rId71"/>
      <p:italic r:id="rId72"/>
      <p:boldItalic r:id="rId73"/>
    </p:embeddedFont>
    <p:embeddedFont>
      <p:font typeface="Palatino Linotype" panose="02040502050505030304" pitchFamily="18" charset="0"/>
      <p:regular r:id="rId74"/>
      <p:bold r:id="rId75"/>
      <p:italic r:id="rId76"/>
      <p:boldItalic r:id="rId77"/>
    </p:embeddedFont>
    <p:embeddedFont>
      <p:font typeface="Lucida Handwriting" panose="03010101010101010101" pitchFamily="66" charset="0"/>
      <p:regular r:id="rId78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0000"/>
    <a:srgbClr val="FFCC00"/>
    <a:srgbClr val="FF6600"/>
    <a:srgbClr val="9966FF"/>
    <a:srgbClr val="990033"/>
    <a:srgbClr val="E6AF00"/>
    <a:srgbClr val="FFFE48"/>
    <a:srgbClr val="CC0000"/>
    <a:srgbClr val="007C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font" Target="fonts/font3.fntdata"/><Relationship Id="rId76" Type="http://schemas.openxmlformats.org/officeDocument/2006/relationships/font" Target="fonts/font11.fntdata"/><Relationship Id="rId7" Type="http://schemas.openxmlformats.org/officeDocument/2006/relationships/slide" Target="slides/slide6.xml"/><Relationship Id="rId71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1.fntdata"/><Relationship Id="rId74" Type="http://schemas.openxmlformats.org/officeDocument/2006/relationships/font" Target="fonts/font9.fntdata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73" Type="http://schemas.openxmlformats.org/officeDocument/2006/relationships/font" Target="fonts/font8.fntdata"/><Relationship Id="rId78" Type="http://schemas.openxmlformats.org/officeDocument/2006/relationships/font" Target="fonts/font13.fntdata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font" Target="fonts/font4.fntdata"/><Relationship Id="rId77" Type="http://schemas.openxmlformats.org/officeDocument/2006/relationships/font" Target="fonts/font12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7.fntdata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2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5.fntdata"/><Relationship Id="rId75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0055" cy="500141"/>
          </a:xfrm>
          <a:prstGeom prst="rect">
            <a:avLst/>
          </a:prstGeom>
        </p:spPr>
        <p:txBody>
          <a:bodyPr vert="horz" lIns="96451" tIns="48225" rIns="96451" bIns="48225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95404" y="1"/>
            <a:ext cx="2980055" cy="500141"/>
          </a:xfrm>
          <a:prstGeom prst="rect">
            <a:avLst/>
          </a:prstGeom>
        </p:spPr>
        <p:txBody>
          <a:bodyPr vert="horz" lIns="96451" tIns="48225" rIns="96451" bIns="48225" rtlCol="0"/>
          <a:lstStyle>
            <a:lvl1pPr algn="r">
              <a:defRPr sz="1200"/>
            </a:lvl1pPr>
          </a:lstStyle>
          <a:p>
            <a:fld id="{673D448C-2714-42E9-A375-C5E5E841D038}" type="datetimeFigureOut">
              <a:rPr lang="de-DE" smtClean="0"/>
              <a:t>01.04.2019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500961"/>
            <a:ext cx="2980055" cy="500141"/>
          </a:xfrm>
          <a:prstGeom prst="rect">
            <a:avLst/>
          </a:prstGeom>
        </p:spPr>
        <p:txBody>
          <a:bodyPr vert="horz" lIns="96451" tIns="48225" rIns="96451" bIns="48225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95404" y="9500961"/>
            <a:ext cx="2980055" cy="500141"/>
          </a:xfrm>
          <a:prstGeom prst="rect">
            <a:avLst/>
          </a:prstGeom>
        </p:spPr>
        <p:txBody>
          <a:bodyPr vert="horz" lIns="96451" tIns="48225" rIns="96451" bIns="48225" rtlCol="0" anchor="b"/>
          <a:lstStyle>
            <a:lvl1pPr algn="r">
              <a:defRPr sz="1200"/>
            </a:lvl1pPr>
          </a:lstStyle>
          <a:p>
            <a:fld id="{05F98D7F-1A27-4234-B9CD-118682BEA7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26728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1DD1A-3515-4B5C-83C7-2D1E9E111643}" type="datetimeFigureOut">
              <a:rPr lang="de-DE" smtClean="0"/>
              <a:t>01.04.2019</a:t>
            </a:fld>
            <a:endParaRPr lang="de-DE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8BE08B-7A8D-43E5-8040-9D914656533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1DD1A-3515-4B5C-83C7-2D1E9E111643}" type="datetimeFigureOut">
              <a:rPr lang="de-DE" smtClean="0"/>
              <a:t>01.04.2019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E08B-7A8D-43E5-8040-9D914656533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1DD1A-3515-4B5C-83C7-2D1E9E111643}" type="datetimeFigureOut">
              <a:rPr lang="de-DE" smtClean="0"/>
              <a:t>01.04.2019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E08B-7A8D-43E5-8040-9D914656533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1DD1A-3515-4B5C-83C7-2D1E9E111643}" type="datetimeFigureOut">
              <a:rPr lang="de-DE" smtClean="0"/>
              <a:t>01.04.2019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E08B-7A8D-43E5-8040-9D914656533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1DD1A-3515-4B5C-83C7-2D1E9E111643}" type="datetimeFigureOut">
              <a:rPr lang="de-DE" smtClean="0"/>
              <a:t>01.04.2019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E08B-7A8D-43E5-8040-9D914656533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1DD1A-3515-4B5C-83C7-2D1E9E111643}" type="datetimeFigureOut">
              <a:rPr lang="de-DE" smtClean="0"/>
              <a:t>01.04.2019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E08B-7A8D-43E5-8040-9D914656533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1DD1A-3515-4B5C-83C7-2D1E9E111643}" type="datetimeFigureOut">
              <a:rPr lang="de-DE" smtClean="0"/>
              <a:t>01.04.2019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E08B-7A8D-43E5-8040-9D9146565332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1DD1A-3515-4B5C-83C7-2D1E9E111643}" type="datetimeFigureOut">
              <a:rPr lang="de-DE" smtClean="0"/>
              <a:t>01.04.2019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E08B-7A8D-43E5-8040-9D914656533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1DD1A-3515-4B5C-83C7-2D1E9E111643}" type="datetimeFigureOut">
              <a:rPr lang="de-DE" smtClean="0"/>
              <a:t>01.04.2019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E08B-7A8D-43E5-8040-9D914656533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1DD1A-3515-4B5C-83C7-2D1E9E111643}" type="datetimeFigureOut">
              <a:rPr lang="de-DE" smtClean="0"/>
              <a:t>01.04.2019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E08B-7A8D-43E5-8040-9D914656533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1DD1A-3515-4B5C-83C7-2D1E9E111643}" type="datetimeFigureOut">
              <a:rPr lang="de-DE" smtClean="0"/>
              <a:t>01.04.2019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E08B-7A8D-43E5-8040-9D914656533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C01DD1A-3515-4B5C-83C7-2D1E9E111643}" type="datetimeFigureOut">
              <a:rPr lang="de-DE" smtClean="0"/>
              <a:t>01.04.2019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88BE08B-7A8D-43E5-8040-9D914656533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544" y="764704"/>
            <a:ext cx="8208912" cy="1542033"/>
          </a:xfrm>
        </p:spPr>
        <p:txBody>
          <a:bodyPr/>
          <a:lstStyle/>
          <a:p>
            <a:r>
              <a:rPr lang="de-DE" sz="5400" dirty="0" smtClean="0">
                <a:effectLst/>
              </a:rPr>
              <a:t>Positive Konfliktlösungsstrategien</a:t>
            </a:r>
            <a:endParaRPr lang="de-DE" sz="50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03648" y="2492896"/>
            <a:ext cx="6400800" cy="838944"/>
          </a:xfrm>
        </p:spPr>
        <p:txBody>
          <a:bodyPr>
            <a:normAutofit/>
          </a:bodyPr>
          <a:lstStyle/>
          <a:p>
            <a:r>
              <a:rPr lang="de-DE" sz="3200" dirty="0" smtClean="0"/>
              <a:t>in </a:t>
            </a:r>
            <a:r>
              <a:rPr lang="de-DE" sz="3200" dirty="0"/>
              <a:t>Erziehung und </a:t>
            </a:r>
            <a:r>
              <a:rPr lang="de-DE" sz="3200" dirty="0" smtClean="0"/>
              <a:t>Partnerschaft</a:t>
            </a:r>
            <a:endParaRPr lang="de-DE" sz="3200" dirty="0"/>
          </a:p>
        </p:txBody>
      </p:sp>
      <p:sp>
        <p:nvSpPr>
          <p:cNvPr id="4" name="Textfeld 3"/>
          <p:cNvSpPr txBox="1"/>
          <p:nvPr/>
        </p:nvSpPr>
        <p:spPr>
          <a:xfrm>
            <a:off x="2256098" y="4149080"/>
            <a:ext cx="449591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b="1" dirty="0" smtClean="0"/>
              <a:t>Vera </a:t>
            </a:r>
            <a:r>
              <a:rPr lang="de-DE" b="1" dirty="0" err="1" smtClean="0"/>
              <a:t>Mennemeier</a:t>
            </a:r>
            <a:endParaRPr lang="de-DE" b="1" dirty="0" smtClean="0"/>
          </a:p>
          <a:p>
            <a:pPr algn="ctr"/>
            <a:endParaRPr lang="de-DE" dirty="0" smtClean="0"/>
          </a:p>
          <a:p>
            <a:pPr algn="ctr"/>
            <a:r>
              <a:rPr lang="de-DE" dirty="0" smtClean="0"/>
              <a:t>Praxis für klassische Homöopathie und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Positive Konflikt und Familien-Beratung</a:t>
            </a:r>
            <a:br>
              <a:rPr lang="de-DE" dirty="0" smtClean="0"/>
            </a:br>
            <a:r>
              <a:rPr lang="de-DE" dirty="0" smtClean="0"/>
              <a:t>(PPT – </a:t>
            </a:r>
            <a:r>
              <a:rPr lang="de-DE" dirty="0" err="1" smtClean="0"/>
              <a:t>Peseschkian</a:t>
            </a:r>
            <a:r>
              <a:rPr lang="de-DE" dirty="0" smtClean="0"/>
              <a:t>)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3243420" y="5785519"/>
            <a:ext cx="25212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dirty="0" err="1" smtClean="0"/>
              <a:t>Thoméestraße</a:t>
            </a:r>
            <a:r>
              <a:rPr lang="de-DE" sz="1400" dirty="0" smtClean="0"/>
              <a:t> 2     34117 Kassel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01800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764" y="-747105"/>
            <a:ext cx="4248472" cy="554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eck 7"/>
          <p:cNvSpPr/>
          <p:nvPr/>
        </p:nvSpPr>
        <p:spPr>
          <a:xfrm>
            <a:off x="1187624" y="-1539552"/>
            <a:ext cx="6048672" cy="32403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467544" y="404664"/>
            <a:ext cx="8676456" cy="8939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de-DE" sz="4000" dirty="0" smtClean="0">
                <a:effectLst/>
              </a:rPr>
              <a:t>Positive Konfliktlösungsstrategien</a:t>
            </a:r>
            <a:endParaRPr lang="de-DE" sz="4000" dirty="0"/>
          </a:p>
        </p:txBody>
      </p:sp>
      <p:sp>
        <p:nvSpPr>
          <p:cNvPr id="7" name="Rechteck 6"/>
          <p:cNvSpPr/>
          <p:nvPr/>
        </p:nvSpPr>
        <p:spPr>
          <a:xfrm>
            <a:off x="1187624" y="2708920"/>
            <a:ext cx="7056784" cy="32403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Inhaltsplatzhalter 2"/>
          <p:cNvSpPr txBox="1">
            <a:spLocks/>
          </p:cNvSpPr>
          <p:nvPr/>
        </p:nvSpPr>
        <p:spPr>
          <a:xfrm rot="16200000">
            <a:off x="-2925450" y="3176970"/>
            <a:ext cx="6858001" cy="504057"/>
          </a:xfrm>
          <a:prstGeom prst="rect">
            <a:avLst/>
          </a:prstGeom>
          <a:solidFill>
            <a:srgbClr val="FFFF66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de-DE" dirty="0" smtClean="0"/>
              <a:t>Einleitung</a:t>
            </a:r>
          </a:p>
          <a:p>
            <a:pPr marL="0" indent="0">
              <a:buFont typeface="Arial" pitchFamily="34" charset="0"/>
              <a:buNone/>
            </a:pPr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467544" y="2915652"/>
            <a:ext cx="684076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chemeClr val="tx2"/>
                </a:solidFill>
              </a:rPr>
              <a:t>1. Schritt: Zuhören - einander sehen, sich Zeit nehmen, Geduld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3347864" y="6093296"/>
            <a:ext cx="5618526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dirty="0">
                <a:solidFill>
                  <a:schemeClr val="tx2"/>
                </a:solidFill>
              </a:rPr>
              <a:t>5</a:t>
            </a:r>
            <a:r>
              <a:rPr lang="de-DE" dirty="0" smtClean="0">
                <a:solidFill>
                  <a:schemeClr val="tx2"/>
                </a:solidFill>
              </a:rPr>
              <a:t>.</a:t>
            </a:r>
            <a:r>
              <a:rPr lang="de-DE" dirty="0">
                <a:solidFill>
                  <a:schemeClr val="tx2"/>
                </a:solidFill>
              </a:rPr>
              <a:t> Schritt:</a:t>
            </a:r>
            <a:r>
              <a:rPr lang="de-DE" dirty="0" smtClean="0">
                <a:solidFill>
                  <a:schemeClr val="tx2"/>
                </a:solidFill>
              </a:rPr>
              <a:t> Lösung</a:t>
            </a:r>
            <a:r>
              <a:rPr lang="de-DE" dirty="0">
                <a:solidFill>
                  <a:schemeClr val="tx2"/>
                </a:solidFill>
              </a:rPr>
              <a:t>/ Ausblick: konkrete Schritte </a:t>
            </a:r>
            <a:r>
              <a:rPr lang="de-DE" dirty="0" smtClean="0">
                <a:solidFill>
                  <a:schemeClr val="tx2"/>
                </a:solidFill>
              </a:rPr>
              <a:t>planen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619672" y="4211796"/>
            <a:ext cx="6529864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tx2"/>
                </a:solidFill>
              </a:rPr>
              <a:t>3</a:t>
            </a:r>
            <a:r>
              <a:rPr lang="de-DE" dirty="0" smtClean="0">
                <a:solidFill>
                  <a:schemeClr val="tx2"/>
                </a:solidFill>
              </a:rPr>
              <a:t>.</a:t>
            </a:r>
            <a:r>
              <a:rPr lang="de-DE" dirty="0">
                <a:solidFill>
                  <a:schemeClr val="tx2"/>
                </a:solidFill>
              </a:rPr>
              <a:t> Schritt:</a:t>
            </a:r>
            <a:r>
              <a:rPr lang="de-DE" dirty="0" smtClean="0">
                <a:solidFill>
                  <a:schemeClr val="tx2"/>
                </a:solidFill>
              </a:rPr>
              <a:t> Einander anerkennen – Wertschätzung, Versöhnung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703050" y="4870901"/>
            <a:ext cx="5408725" cy="92333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tx2"/>
                </a:solidFill>
              </a:rPr>
              <a:t>4</a:t>
            </a:r>
            <a:r>
              <a:rPr lang="de-DE" dirty="0" smtClean="0">
                <a:solidFill>
                  <a:schemeClr val="tx2"/>
                </a:solidFill>
              </a:rPr>
              <a:t>.</a:t>
            </a:r>
            <a:r>
              <a:rPr lang="de-DE" dirty="0">
                <a:solidFill>
                  <a:schemeClr val="tx2"/>
                </a:solidFill>
              </a:rPr>
              <a:t> Schritt:</a:t>
            </a:r>
            <a:r>
              <a:rPr lang="de-DE" dirty="0" smtClean="0">
                <a:solidFill>
                  <a:schemeClr val="tx2"/>
                </a:solidFill>
              </a:rPr>
              <a:t> Differenzieren </a:t>
            </a:r>
            <a:r>
              <a:rPr lang="de-DE" dirty="0">
                <a:solidFill>
                  <a:schemeClr val="tx2"/>
                </a:solidFill>
              </a:rPr>
              <a:t>– Ziel-Analyse: </a:t>
            </a:r>
            <a:endParaRPr lang="de-DE" dirty="0" smtClean="0">
              <a:solidFill>
                <a:schemeClr val="tx2"/>
              </a:solidFill>
            </a:endParaRPr>
          </a:p>
          <a:p>
            <a:r>
              <a:rPr lang="de-DE" dirty="0" smtClean="0">
                <a:solidFill>
                  <a:schemeClr val="tx2"/>
                </a:solidFill>
              </a:rPr>
              <a:t>was </a:t>
            </a:r>
            <a:r>
              <a:rPr lang="de-DE" dirty="0">
                <a:solidFill>
                  <a:schemeClr val="tx2"/>
                </a:solidFill>
              </a:rPr>
              <a:t>wurde </a:t>
            </a:r>
            <a:r>
              <a:rPr lang="de-DE" dirty="0" err="1">
                <a:solidFill>
                  <a:schemeClr val="tx2"/>
                </a:solidFill>
              </a:rPr>
              <a:t>jew</a:t>
            </a:r>
            <a:r>
              <a:rPr lang="de-DE" dirty="0">
                <a:solidFill>
                  <a:schemeClr val="tx2"/>
                </a:solidFill>
              </a:rPr>
              <a:t> erreicht ? Was will jeder erreichen</a:t>
            </a:r>
            <a:r>
              <a:rPr lang="de-DE" dirty="0" smtClean="0">
                <a:solidFill>
                  <a:schemeClr val="tx2"/>
                </a:solidFill>
              </a:rPr>
              <a:t>? </a:t>
            </a:r>
          </a:p>
          <a:p>
            <a:r>
              <a:rPr lang="de-DE" dirty="0" smtClean="0">
                <a:solidFill>
                  <a:schemeClr val="tx2"/>
                </a:solidFill>
              </a:rPr>
              <a:t>Was wurde hierbei noch nicht berücksichtigt?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971600" y="3563724"/>
            <a:ext cx="8039445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tx2"/>
                </a:solidFill>
              </a:rPr>
              <a:t>2.</a:t>
            </a:r>
            <a:r>
              <a:rPr lang="de-DE" dirty="0">
                <a:solidFill>
                  <a:schemeClr val="tx2"/>
                </a:solidFill>
              </a:rPr>
              <a:t> Schritt:</a:t>
            </a:r>
            <a:r>
              <a:rPr lang="de-DE" dirty="0" smtClean="0">
                <a:solidFill>
                  <a:schemeClr val="tx2"/>
                </a:solidFill>
              </a:rPr>
              <a:t> inventarisieren </a:t>
            </a:r>
            <a:r>
              <a:rPr lang="de-DE" dirty="0">
                <a:solidFill>
                  <a:schemeClr val="tx2"/>
                </a:solidFill>
              </a:rPr>
              <a:t>– Ist-Analyse</a:t>
            </a:r>
            <a:r>
              <a:rPr lang="de-DE" dirty="0" smtClean="0">
                <a:solidFill>
                  <a:schemeClr val="tx2"/>
                </a:solidFill>
              </a:rPr>
              <a:t>: </a:t>
            </a:r>
            <a:r>
              <a:rPr lang="de-DE" dirty="0">
                <a:solidFill>
                  <a:schemeClr val="tx2"/>
                </a:solidFill>
              </a:rPr>
              <a:t>einander </a:t>
            </a:r>
            <a:r>
              <a:rPr lang="de-DE" dirty="0" smtClean="0">
                <a:solidFill>
                  <a:schemeClr val="tx2"/>
                </a:solidFill>
              </a:rPr>
              <a:t>verstehen: meint du das so?</a:t>
            </a:r>
            <a:endParaRPr lang="de-DE" dirty="0"/>
          </a:p>
        </p:txBody>
      </p:sp>
      <p:sp>
        <p:nvSpPr>
          <p:cNvPr id="11" name="Ovale Legende 10"/>
          <p:cNvSpPr/>
          <p:nvPr/>
        </p:nvSpPr>
        <p:spPr>
          <a:xfrm rot="10800000">
            <a:off x="1187624" y="5517232"/>
            <a:ext cx="1584176" cy="1214844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1298192" y="5661248"/>
            <a:ext cx="154561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/>
              <a:t>Wenn Du erreichen </a:t>
            </a:r>
          </a:p>
          <a:p>
            <a:r>
              <a:rPr lang="de-DE" sz="1000" dirty="0" smtClean="0"/>
              <a:t>willst, was Du noch nie </a:t>
            </a:r>
          </a:p>
          <a:p>
            <a:r>
              <a:rPr lang="de-DE" sz="1000" dirty="0" smtClean="0"/>
              <a:t>gehabt hast, dann tue, </a:t>
            </a:r>
          </a:p>
          <a:p>
            <a:r>
              <a:rPr lang="de-DE" sz="1000" dirty="0" smtClean="0"/>
              <a:t>was Du noch nie </a:t>
            </a:r>
          </a:p>
          <a:p>
            <a:r>
              <a:rPr lang="de-DE" sz="1000" dirty="0" smtClean="0"/>
              <a:t>getan hast!</a:t>
            </a:r>
            <a:endParaRPr lang="de-DE" sz="1000" dirty="0"/>
          </a:p>
        </p:txBody>
      </p:sp>
      <p:sp>
        <p:nvSpPr>
          <p:cNvPr id="13" name="Minus 12"/>
          <p:cNvSpPr/>
          <p:nvPr/>
        </p:nvSpPr>
        <p:spPr>
          <a:xfrm>
            <a:off x="-180528" y="4581128"/>
            <a:ext cx="10225136" cy="289773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367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10" grpId="0" animBg="1"/>
      <p:bldP spid="11" grpId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764" y="-747464"/>
            <a:ext cx="4248472" cy="554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Inhaltsplatzhalter 2"/>
          <p:cNvSpPr txBox="1">
            <a:spLocks/>
          </p:cNvSpPr>
          <p:nvPr/>
        </p:nvSpPr>
        <p:spPr>
          <a:xfrm rot="16200000">
            <a:off x="-2925450" y="3176970"/>
            <a:ext cx="6858001" cy="504057"/>
          </a:xfrm>
          <a:prstGeom prst="rect">
            <a:avLst/>
          </a:prstGeom>
          <a:solidFill>
            <a:srgbClr val="FFFF66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de-DE" smtClean="0"/>
              <a:t>Einleitung</a:t>
            </a:r>
          </a:p>
          <a:p>
            <a:pPr marL="0" indent="0">
              <a:buFont typeface="Arial" pitchFamily="34" charset="0"/>
              <a:buNone/>
            </a:pPr>
            <a:endParaRPr lang="de-DE" smtClean="0"/>
          </a:p>
          <a:p>
            <a:endParaRPr lang="de-DE" smtClean="0"/>
          </a:p>
          <a:p>
            <a:endParaRPr lang="de-DE" dirty="0"/>
          </a:p>
        </p:txBody>
      </p:sp>
      <p:sp>
        <p:nvSpPr>
          <p:cNvPr id="2" name="Rechteck 1"/>
          <p:cNvSpPr/>
          <p:nvPr/>
        </p:nvSpPr>
        <p:spPr>
          <a:xfrm>
            <a:off x="1979712" y="-243408"/>
            <a:ext cx="5400600" cy="30963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467544" y="404664"/>
            <a:ext cx="8676456" cy="8939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de-DE" sz="4000" dirty="0" smtClean="0">
                <a:effectLst/>
              </a:rPr>
              <a:t>Positive Konfliktlösungsstrategien</a:t>
            </a:r>
            <a:endParaRPr lang="de-DE" sz="4000" dirty="0"/>
          </a:p>
        </p:txBody>
      </p:sp>
      <p:sp>
        <p:nvSpPr>
          <p:cNvPr id="3" name="Textfeld 2"/>
          <p:cNvSpPr txBox="1"/>
          <p:nvPr/>
        </p:nvSpPr>
        <p:spPr>
          <a:xfrm>
            <a:off x="2214817" y="1988840"/>
            <a:ext cx="4930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chemeClr val="tx2"/>
                </a:solidFill>
              </a:rPr>
              <a:t>Handlungsebene : Ebene der Taten</a:t>
            </a:r>
            <a:endParaRPr lang="de-DE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779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764" y="1196752"/>
            <a:ext cx="4248472" cy="554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467544" y="404664"/>
            <a:ext cx="8676456" cy="8939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de-DE" sz="4000" dirty="0" smtClean="0">
                <a:effectLst/>
              </a:rPr>
              <a:t>Positive Konfliktlösungsstrategien</a:t>
            </a:r>
            <a:endParaRPr lang="de-DE" sz="4000" dirty="0"/>
          </a:p>
        </p:txBody>
      </p:sp>
      <p:sp>
        <p:nvSpPr>
          <p:cNvPr id="9" name="Inhaltsplatzhalter 2"/>
          <p:cNvSpPr txBox="1">
            <a:spLocks/>
          </p:cNvSpPr>
          <p:nvPr/>
        </p:nvSpPr>
        <p:spPr>
          <a:xfrm rot="16200000">
            <a:off x="-2925450" y="3176970"/>
            <a:ext cx="6858001" cy="504057"/>
          </a:xfrm>
          <a:prstGeom prst="rect">
            <a:avLst/>
          </a:prstGeom>
          <a:solidFill>
            <a:srgbClr val="FFFF66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de-DE" smtClean="0"/>
              <a:t>Einleitung</a:t>
            </a:r>
          </a:p>
          <a:p>
            <a:pPr marL="0" indent="0">
              <a:buFont typeface="Arial" pitchFamily="34" charset="0"/>
              <a:buNone/>
            </a:pPr>
            <a:endParaRPr lang="de-DE" smtClean="0"/>
          </a:p>
          <a:p>
            <a:endParaRPr lang="de-DE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958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ENNEM~1\AppData\Local\Temp\Konflikt-Einstieg-Situ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4763"/>
            <a:ext cx="8972571" cy="666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/>
          <p:cNvSpPr/>
          <p:nvPr/>
        </p:nvSpPr>
        <p:spPr>
          <a:xfrm>
            <a:off x="5076056" y="3861048"/>
            <a:ext cx="3960440" cy="27363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4499992" y="980728"/>
            <a:ext cx="4536504" cy="28803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251521" y="4005064"/>
            <a:ext cx="4320479" cy="26642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hteck 2"/>
          <p:cNvSpPr/>
          <p:nvPr/>
        </p:nvSpPr>
        <p:spPr>
          <a:xfrm rot="7665537">
            <a:off x="2267744" y="3271113"/>
            <a:ext cx="115212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4427984" y="5337212"/>
            <a:ext cx="1728192" cy="13321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07504" y="742571"/>
            <a:ext cx="4486285" cy="30464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94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3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2"/>
          <p:cNvSpPr>
            <a:spLocks noGrp="1"/>
          </p:cNvSpPr>
          <p:nvPr>
            <p:ph idx="1"/>
          </p:nvPr>
        </p:nvSpPr>
        <p:spPr>
          <a:xfrm rot="16200000">
            <a:off x="-2925450" y="3176970"/>
            <a:ext cx="6858001" cy="504057"/>
          </a:xfrm>
          <a:solidFill>
            <a:srgbClr val="FFC000"/>
          </a:solidFill>
        </p:spPr>
        <p:txBody>
          <a:bodyPr>
            <a:normAutofit fontScale="92500"/>
          </a:bodyPr>
          <a:lstStyle/>
          <a:p>
            <a:r>
              <a:rPr lang="de-DE" dirty="0" smtClean="0"/>
              <a:t>Konfliktebenen – Schlüssel- u Grundkonflikte</a:t>
            </a:r>
            <a:endParaRPr lang="de-DE" dirty="0" smtClean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951782" y="1916832"/>
            <a:ext cx="8012706" cy="44473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dirty="0" smtClean="0"/>
              <a:t>Gerechtigkeit ohne Liebe sieht nur die Leistung und den Vergleich</a:t>
            </a:r>
            <a:r>
              <a:rPr lang="de-DE" sz="2000" dirty="0" smtClean="0"/>
              <a:t>.</a:t>
            </a:r>
          </a:p>
          <a:p>
            <a:pPr algn="ctr"/>
            <a:endParaRPr lang="de-DE" sz="2000" dirty="0" smtClean="0"/>
          </a:p>
          <a:p>
            <a:pPr algn="ctr"/>
            <a:endParaRPr lang="de-DE" sz="2000" dirty="0" smtClean="0"/>
          </a:p>
          <a:p>
            <a:pPr algn="ctr"/>
            <a:r>
              <a:rPr lang="de-DE" sz="2000" dirty="0" smtClean="0"/>
              <a:t>Liebe ohne Gerechtigkeit verliert die Kontrolle über die Wirklichkeit</a:t>
            </a:r>
            <a:r>
              <a:rPr lang="de-DE" sz="2000" dirty="0" smtClean="0"/>
              <a:t>.</a:t>
            </a:r>
          </a:p>
          <a:p>
            <a:pPr algn="ctr"/>
            <a:endParaRPr lang="de-DE" sz="2000" dirty="0" smtClean="0"/>
          </a:p>
          <a:p>
            <a:pPr algn="ctr"/>
            <a:endParaRPr lang="de-DE" sz="2000" dirty="0"/>
          </a:p>
          <a:p>
            <a:pPr algn="ctr"/>
            <a:r>
              <a:rPr lang="de-DE" sz="2000" dirty="0" smtClean="0"/>
              <a:t>Lernen Sie die Gegensätze zu vereinen: Gerechtigkeit und Liebe</a:t>
            </a:r>
            <a:r>
              <a:rPr lang="de-DE" sz="2000" dirty="0" smtClean="0"/>
              <a:t>.</a:t>
            </a:r>
          </a:p>
          <a:p>
            <a:pPr algn="ctr"/>
            <a:endParaRPr lang="de-DE" sz="2000" dirty="0" smtClean="0"/>
          </a:p>
          <a:p>
            <a:pPr algn="ctr"/>
            <a:endParaRPr lang="de-DE" sz="2000" dirty="0" smtClean="0"/>
          </a:p>
          <a:p>
            <a:pPr algn="ctr"/>
            <a:r>
              <a:rPr lang="de-DE" sz="2000" dirty="0" smtClean="0"/>
              <a:t>Zwei Menschen gleich zu behandeln, das bedeutet immer, dass Sie</a:t>
            </a:r>
          </a:p>
          <a:p>
            <a:pPr algn="ctr"/>
            <a:r>
              <a:rPr lang="de-DE" sz="2000" dirty="0"/>
              <a:t>e</a:t>
            </a:r>
            <a:r>
              <a:rPr lang="de-DE" sz="2000" dirty="0" smtClean="0"/>
              <a:t>inen der beiden ungerecht behandeln.</a:t>
            </a:r>
          </a:p>
          <a:p>
            <a:pPr algn="ctr"/>
            <a:endParaRPr lang="de-DE" dirty="0" smtClean="0"/>
          </a:p>
          <a:p>
            <a:pPr algn="ctr"/>
            <a:endParaRPr lang="de-DE" dirty="0" smtClean="0"/>
          </a:p>
          <a:p>
            <a:pPr algn="ctr"/>
            <a:endParaRPr lang="de-DE" dirty="0"/>
          </a:p>
          <a:p>
            <a:pPr algn="ctr"/>
            <a:r>
              <a:rPr lang="de-DE" sz="900" dirty="0" smtClean="0"/>
              <a:t>N. </a:t>
            </a:r>
            <a:r>
              <a:rPr lang="de-DE" sz="900" dirty="0" err="1" smtClean="0"/>
              <a:t>Peseschkian</a:t>
            </a:r>
            <a:r>
              <a:rPr lang="de-DE" sz="900" dirty="0" smtClean="0"/>
              <a:t> – Begründer der Positiven Psychotherapie und des dazugehörigen weltweiten Netzwerkes</a:t>
            </a:r>
            <a:endParaRPr lang="de-DE" sz="900" dirty="0"/>
          </a:p>
        </p:txBody>
      </p:sp>
      <p:sp>
        <p:nvSpPr>
          <p:cNvPr id="3" name="Textfeld 2"/>
          <p:cNvSpPr txBox="1"/>
          <p:nvPr/>
        </p:nvSpPr>
        <p:spPr>
          <a:xfrm>
            <a:off x="3353354" y="764704"/>
            <a:ext cx="30171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b="1" dirty="0" smtClean="0"/>
              <a:t>Grundkonflikt:</a:t>
            </a:r>
          </a:p>
          <a:p>
            <a:pPr algn="ctr"/>
            <a:r>
              <a:rPr lang="de-DE" b="1" dirty="0" smtClean="0"/>
              <a:t>Gerechtigkeit versus Liebe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13956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332176" y="1268760"/>
            <a:ext cx="6436377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>
                <a:latin typeface="Lucida Handwriting" panose="03010101010101010101" pitchFamily="66" charset="0"/>
              </a:rPr>
              <a:t>Betrachte  den  Menschen  als  ein  Bergwerk </a:t>
            </a:r>
          </a:p>
          <a:p>
            <a:pPr algn="ctr"/>
            <a:r>
              <a:rPr lang="de-DE" dirty="0">
                <a:latin typeface="Lucida Handwriting" panose="03010101010101010101" pitchFamily="66" charset="0"/>
              </a:rPr>
              <a:t/>
            </a:r>
            <a:br>
              <a:rPr lang="de-DE" dirty="0">
                <a:latin typeface="Lucida Handwriting" panose="03010101010101010101" pitchFamily="66" charset="0"/>
              </a:rPr>
            </a:br>
            <a:r>
              <a:rPr lang="de-DE" dirty="0" smtClean="0">
                <a:latin typeface="Lucida Handwriting" panose="03010101010101010101" pitchFamily="66" charset="0"/>
              </a:rPr>
              <a:t>reich an Edelsteinen von  unschätzbarem Wert. </a:t>
            </a:r>
          </a:p>
          <a:p>
            <a:pPr algn="ctr"/>
            <a:endParaRPr lang="de-DE" dirty="0">
              <a:latin typeface="Lucida Handwriting" panose="03010101010101010101" pitchFamily="66" charset="0"/>
            </a:endParaRPr>
          </a:p>
          <a:p>
            <a:pPr algn="ctr"/>
            <a:r>
              <a:rPr lang="de-DE" dirty="0" smtClean="0">
                <a:latin typeface="Lucida Handwriting" panose="03010101010101010101" pitchFamily="66" charset="0"/>
              </a:rPr>
              <a:t>Nur die  Erziehung  kann  bewirken, dass </a:t>
            </a:r>
            <a:br>
              <a:rPr lang="de-DE" dirty="0" smtClean="0">
                <a:latin typeface="Lucida Handwriting" panose="03010101010101010101" pitchFamily="66" charset="0"/>
              </a:rPr>
            </a:br>
            <a:endParaRPr lang="de-DE" dirty="0" smtClean="0">
              <a:latin typeface="Lucida Handwriting" panose="03010101010101010101" pitchFamily="66" charset="0"/>
            </a:endParaRPr>
          </a:p>
          <a:p>
            <a:pPr algn="ctr"/>
            <a:r>
              <a:rPr lang="de-DE" dirty="0" smtClean="0">
                <a:latin typeface="Lucida Handwriting" panose="03010101010101010101" pitchFamily="66" charset="0"/>
              </a:rPr>
              <a:t>diese  Steine  enthüllt  werden  und  </a:t>
            </a:r>
          </a:p>
          <a:p>
            <a:pPr algn="ctr"/>
            <a:endParaRPr lang="de-DE" dirty="0">
              <a:latin typeface="Lucida Handwriting" panose="03010101010101010101" pitchFamily="66" charset="0"/>
            </a:endParaRPr>
          </a:p>
          <a:p>
            <a:pPr algn="ctr"/>
            <a:r>
              <a:rPr lang="de-DE" dirty="0" smtClean="0">
                <a:latin typeface="Lucida Handwriting" panose="03010101010101010101" pitchFamily="66" charset="0"/>
              </a:rPr>
              <a:t>der  Menschenfamilie  Nutzen  </a:t>
            </a:r>
          </a:p>
          <a:p>
            <a:pPr algn="ctr"/>
            <a:endParaRPr lang="de-DE" dirty="0">
              <a:latin typeface="Lucida Handwriting" panose="03010101010101010101" pitchFamily="66" charset="0"/>
            </a:endParaRPr>
          </a:p>
          <a:p>
            <a:pPr algn="ctr"/>
            <a:r>
              <a:rPr lang="de-DE" dirty="0" smtClean="0">
                <a:latin typeface="Lucida Handwriting" panose="03010101010101010101" pitchFamily="66" charset="0"/>
              </a:rPr>
              <a:t>zu  bringen  vermögen.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168688" y="5445224"/>
            <a:ext cx="76335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 err="1" smtClean="0"/>
              <a:t>Bahá‘u‘lláh</a:t>
            </a:r>
            <a:endParaRPr lang="de-DE" sz="900" dirty="0"/>
          </a:p>
        </p:txBody>
      </p:sp>
      <p:sp>
        <p:nvSpPr>
          <p:cNvPr id="4" name="Textfeld 3"/>
          <p:cNvSpPr txBox="1"/>
          <p:nvPr/>
        </p:nvSpPr>
        <p:spPr>
          <a:xfrm rot="16200000">
            <a:off x="-2989957" y="3211859"/>
            <a:ext cx="6885384" cy="461665"/>
          </a:xfrm>
          <a:prstGeom prst="rect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Menschenbilder – die innere Haltung</a:t>
            </a:r>
            <a:endParaRPr lang="de-DE" sz="2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5157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2"/>
          <p:cNvSpPr txBox="1">
            <a:spLocks/>
          </p:cNvSpPr>
          <p:nvPr/>
        </p:nvSpPr>
        <p:spPr>
          <a:xfrm rot="16200000">
            <a:off x="-2925450" y="3176970"/>
            <a:ext cx="6858001" cy="504057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     Konfliktebenen 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115616" y="404664"/>
            <a:ext cx="38010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dirty="0" smtClean="0">
                <a:solidFill>
                  <a:schemeClr val="tx2"/>
                </a:solidFill>
              </a:rPr>
              <a:t>Konfliktebenen:</a:t>
            </a:r>
            <a:endParaRPr lang="de-DE" sz="4000" dirty="0">
              <a:solidFill>
                <a:schemeClr val="tx2"/>
              </a:solidFill>
            </a:endParaRPr>
          </a:p>
        </p:txBody>
      </p:sp>
      <p:sp>
        <p:nvSpPr>
          <p:cNvPr id="9" name="Gleichschenkliges Dreieck 8"/>
          <p:cNvSpPr/>
          <p:nvPr/>
        </p:nvSpPr>
        <p:spPr>
          <a:xfrm rot="21119313">
            <a:off x="4067944" y="980728"/>
            <a:ext cx="1728192" cy="1368152"/>
          </a:xfrm>
          <a:prstGeom prst="triangl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755580" y="1525434"/>
            <a:ext cx="8388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Aktual-</a:t>
            </a:r>
          </a:p>
          <a:p>
            <a:pPr algn="ctr"/>
            <a:r>
              <a:rPr lang="de-DE" dirty="0" err="1" smtClean="0"/>
              <a:t>konflikt</a:t>
            </a:r>
            <a:endParaRPr lang="de-DE" dirty="0"/>
          </a:p>
        </p:txBody>
      </p:sp>
      <p:sp>
        <p:nvSpPr>
          <p:cNvPr id="11" name="Freihandform 10"/>
          <p:cNvSpPr/>
          <p:nvPr/>
        </p:nvSpPr>
        <p:spPr>
          <a:xfrm>
            <a:off x="749808" y="1837771"/>
            <a:ext cx="8467344" cy="1066616"/>
          </a:xfrm>
          <a:custGeom>
            <a:avLst/>
            <a:gdLst>
              <a:gd name="connsiteX0" fmla="*/ 0 w 8467344"/>
              <a:gd name="connsiteY0" fmla="*/ 777413 h 1066616"/>
              <a:gd name="connsiteX1" fmla="*/ 877824 w 8467344"/>
              <a:gd name="connsiteY1" fmla="*/ 173 h 1066616"/>
              <a:gd name="connsiteX2" fmla="*/ 1179576 w 8467344"/>
              <a:gd name="connsiteY2" fmla="*/ 704261 h 1066616"/>
              <a:gd name="connsiteX3" fmla="*/ 1700784 w 8467344"/>
              <a:gd name="connsiteY3" fmla="*/ 484805 h 1066616"/>
              <a:gd name="connsiteX4" fmla="*/ 2450592 w 8467344"/>
              <a:gd name="connsiteY4" fmla="*/ 868853 h 1066616"/>
              <a:gd name="connsiteX5" fmla="*/ 3063240 w 8467344"/>
              <a:gd name="connsiteY5" fmla="*/ 301925 h 1066616"/>
              <a:gd name="connsiteX6" fmla="*/ 3465576 w 8467344"/>
              <a:gd name="connsiteY6" fmla="*/ 850565 h 1066616"/>
              <a:gd name="connsiteX7" fmla="*/ 4453128 w 8467344"/>
              <a:gd name="connsiteY7" fmla="*/ 475661 h 1066616"/>
              <a:gd name="connsiteX8" fmla="*/ 5358384 w 8467344"/>
              <a:gd name="connsiteY8" fmla="*/ 1060877 h 1066616"/>
              <a:gd name="connsiteX9" fmla="*/ 5760720 w 8467344"/>
              <a:gd name="connsiteY9" fmla="*/ 45893 h 1066616"/>
              <a:gd name="connsiteX10" fmla="*/ 6665976 w 8467344"/>
              <a:gd name="connsiteY10" fmla="*/ 640253 h 1066616"/>
              <a:gd name="connsiteX11" fmla="*/ 7360920 w 8467344"/>
              <a:gd name="connsiteY11" fmla="*/ 265349 h 1066616"/>
              <a:gd name="connsiteX12" fmla="*/ 8083296 w 8467344"/>
              <a:gd name="connsiteY12" fmla="*/ 841421 h 1066616"/>
              <a:gd name="connsiteX13" fmla="*/ 8394192 w 8467344"/>
              <a:gd name="connsiteY13" fmla="*/ 439085 h 1066616"/>
              <a:gd name="connsiteX14" fmla="*/ 8467344 w 8467344"/>
              <a:gd name="connsiteY14" fmla="*/ 667685 h 1066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467344" h="1066616">
                <a:moveTo>
                  <a:pt x="0" y="777413"/>
                </a:moveTo>
                <a:cubicBezTo>
                  <a:pt x="340614" y="394889"/>
                  <a:pt x="681228" y="12365"/>
                  <a:pt x="877824" y="173"/>
                </a:cubicBezTo>
                <a:cubicBezTo>
                  <a:pt x="1074420" y="-12019"/>
                  <a:pt x="1042416" y="623489"/>
                  <a:pt x="1179576" y="704261"/>
                </a:cubicBezTo>
                <a:cubicBezTo>
                  <a:pt x="1316736" y="785033"/>
                  <a:pt x="1488948" y="457373"/>
                  <a:pt x="1700784" y="484805"/>
                </a:cubicBezTo>
                <a:cubicBezTo>
                  <a:pt x="1912620" y="512237"/>
                  <a:pt x="2223516" y="899333"/>
                  <a:pt x="2450592" y="868853"/>
                </a:cubicBezTo>
                <a:cubicBezTo>
                  <a:pt x="2677668" y="838373"/>
                  <a:pt x="2894076" y="304973"/>
                  <a:pt x="3063240" y="301925"/>
                </a:cubicBezTo>
                <a:cubicBezTo>
                  <a:pt x="3232404" y="298877"/>
                  <a:pt x="3233928" y="821609"/>
                  <a:pt x="3465576" y="850565"/>
                </a:cubicBezTo>
                <a:cubicBezTo>
                  <a:pt x="3697224" y="879521"/>
                  <a:pt x="4137660" y="440609"/>
                  <a:pt x="4453128" y="475661"/>
                </a:cubicBezTo>
                <a:cubicBezTo>
                  <a:pt x="4768596" y="510713"/>
                  <a:pt x="5140452" y="1132505"/>
                  <a:pt x="5358384" y="1060877"/>
                </a:cubicBezTo>
                <a:cubicBezTo>
                  <a:pt x="5576316" y="989249"/>
                  <a:pt x="5542788" y="115997"/>
                  <a:pt x="5760720" y="45893"/>
                </a:cubicBezTo>
                <a:cubicBezTo>
                  <a:pt x="5978652" y="-24211"/>
                  <a:pt x="6399276" y="603677"/>
                  <a:pt x="6665976" y="640253"/>
                </a:cubicBezTo>
                <a:cubicBezTo>
                  <a:pt x="6932676" y="676829"/>
                  <a:pt x="7124700" y="231821"/>
                  <a:pt x="7360920" y="265349"/>
                </a:cubicBezTo>
                <a:cubicBezTo>
                  <a:pt x="7597140" y="298877"/>
                  <a:pt x="7911084" y="812465"/>
                  <a:pt x="8083296" y="841421"/>
                </a:cubicBezTo>
                <a:cubicBezTo>
                  <a:pt x="8255508" y="870377"/>
                  <a:pt x="8330184" y="468041"/>
                  <a:pt x="8394192" y="439085"/>
                </a:cubicBezTo>
                <a:cubicBezTo>
                  <a:pt x="8458200" y="410129"/>
                  <a:pt x="8462772" y="538907"/>
                  <a:pt x="8467344" y="66768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Freihandform 11"/>
          <p:cNvSpPr/>
          <p:nvPr/>
        </p:nvSpPr>
        <p:spPr>
          <a:xfrm>
            <a:off x="4894803" y="2322577"/>
            <a:ext cx="557828" cy="1106421"/>
          </a:xfrm>
          <a:custGeom>
            <a:avLst/>
            <a:gdLst>
              <a:gd name="connsiteX0" fmla="*/ 225837 w 557828"/>
              <a:gd name="connsiteY0" fmla="*/ 0 h 1443507"/>
              <a:gd name="connsiteX1" fmla="*/ 555021 w 557828"/>
              <a:gd name="connsiteY1" fmla="*/ 667512 h 1443507"/>
              <a:gd name="connsiteX2" fmla="*/ 61245 w 557828"/>
              <a:gd name="connsiteY2" fmla="*/ 1344168 h 1443507"/>
              <a:gd name="connsiteX3" fmla="*/ 24669 w 557828"/>
              <a:gd name="connsiteY3" fmla="*/ 1426464 h 1443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7828" h="1443507">
                <a:moveTo>
                  <a:pt x="225837" y="0"/>
                </a:moveTo>
                <a:cubicBezTo>
                  <a:pt x="404145" y="221742"/>
                  <a:pt x="582453" y="443484"/>
                  <a:pt x="555021" y="667512"/>
                </a:cubicBezTo>
                <a:cubicBezTo>
                  <a:pt x="527589" y="891540"/>
                  <a:pt x="149637" y="1217676"/>
                  <a:pt x="61245" y="1344168"/>
                </a:cubicBezTo>
                <a:cubicBezTo>
                  <a:pt x="-27147" y="1470660"/>
                  <a:pt x="-1239" y="1448562"/>
                  <a:pt x="24669" y="1426464"/>
                </a:cubicBezTo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llipse 12"/>
          <p:cNvSpPr/>
          <p:nvPr/>
        </p:nvSpPr>
        <p:spPr>
          <a:xfrm rot="621513">
            <a:off x="3715129" y="3418976"/>
            <a:ext cx="2433823" cy="110191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Freihandform 14"/>
          <p:cNvSpPr/>
          <p:nvPr/>
        </p:nvSpPr>
        <p:spPr>
          <a:xfrm>
            <a:off x="4427936" y="4479400"/>
            <a:ext cx="466867" cy="1181848"/>
          </a:xfrm>
          <a:custGeom>
            <a:avLst/>
            <a:gdLst>
              <a:gd name="connsiteX0" fmla="*/ 393715 w 466867"/>
              <a:gd name="connsiteY0" fmla="*/ 0 h 1353312"/>
              <a:gd name="connsiteX1" fmla="*/ 523 w 466867"/>
              <a:gd name="connsiteY1" fmla="*/ 795528 h 1353312"/>
              <a:gd name="connsiteX2" fmla="*/ 466867 w 466867"/>
              <a:gd name="connsiteY2" fmla="*/ 1353312 h 1353312"/>
              <a:gd name="connsiteX3" fmla="*/ 466867 w 466867"/>
              <a:gd name="connsiteY3" fmla="*/ 1353312 h 135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6867" h="1353312">
                <a:moveTo>
                  <a:pt x="393715" y="0"/>
                </a:moveTo>
                <a:cubicBezTo>
                  <a:pt x="191023" y="284988"/>
                  <a:pt x="-11669" y="569976"/>
                  <a:pt x="523" y="795528"/>
                </a:cubicBezTo>
                <a:cubicBezTo>
                  <a:pt x="12715" y="1021080"/>
                  <a:pt x="466867" y="1353312"/>
                  <a:pt x="466867" y="1353312"/>
                </a:cubicBezTo>
                <a:lnTo>
                  <a:pt x="466867" y="1353312"/>
                </a:lnTo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Abgerundetes Rechteck 15"/>
          <p:cNvSpPr/>
          <p:nvPr/>
        </p:nvSpPr>
        <p:spPr>
          <a:xfrm>
            <a:off x="3563888" y="5661248"/>
            <a:ext cx="2880320" cy="106202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Ovale Legende 16"/>
          <p:cNvSpPr/>
          <p:nvPr/>
        </p:nvSpPr>
        <p:spPr>
          <a:xfrm>
            <a:off x="5060360" y="758606"/>
            <a:ext cx="1440160" cy="654169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2"/>
                </a:solidFill>
              </a:rPr>
              <a:t>bewusst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19" name="Ovale Legende 18"/>
          <p:cNvSpPr/>
          <p:nvPr/>
        </p:nvSpPr>
        <p:spPr>
          <a:xfrm>
            <a:off x="5452631" y="2983053"/>
            <a:ext cx="1708424" cy="654169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2"/>
                </a:solidFill>
              </a:rPr>
              <a:t>t</a:t>
            </a:r>
            <a:r>
              <a:rPr lang="de-DE" dirty="0" smtClean="0">
                <a:solidFill>
                  <a:schemeClr val="tx2"/>
                </a:solidFill>
              </a:rPr>
              <a:t>eilweise bewusst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20" name="Ovale Legende 19"/>
          <p:cNvSpPr/>
          <p:nvPr/>
        </p:nvSpPr>
        <p:spPr>
          <a:xfrm>
            <a:off x="5850987" y="4902115"/>
            <a:ext cx="1935832" cy="654169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2"/>
                </a:solidFill>
              </a:rPr>
              <a:t>unbewusst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55581" y="3646765"/>
            <a:ext cx="8388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Innerer Konflikt</a:t>
            </a:r>
          </a:p>
          <a:p>
            <a:pPr algn="ctr"/>
            <a:r>
              <a:rPr lang="de-DE" dirty="0" smtClean="0"/>
              <a:t> (Schlüsselkonflikt)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755581" y="5795972"/>
            <a:ext cx="8388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dirty="0" smtClean="0"/>
          </a:p>
          <a:p>
            <a:pPr algn="ctr"/>
            <a:r>
              <a:rPr lang="de-DE" dirty="0" smtClean="0"/>
              <a:t>Grundkonflikt</a:t>
            </a:r>
            <a:endParaRPr lang="de-DE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745" y="3646765"/>
            <a:ext cx="1655687" cy="962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577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/>
      <p:bldP spid="12" grpId="0" animBg="1"/>
      <p:bldP spid="13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bgerundetes Rechteck 15"/>
          <p:cNvSpPr/>
          <p:nvPr/>
        </p:nvSpPr>
        <p:spPr>
          <a:xfrm>
            <a:off x="3563888" y="5517232"/>
            <a:ext cx="2880320" cy="106202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llipse 12"/>
          <p:cNvSpPr/>
          <p:nvPr/>
        </p:nvSpPr>
        <p:spPr>
          <a:xfrm>
            <a:off x="3815916" y="3543296"/>
            <a:ext cx="2232248" cy="93610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 rot="16200000">
            <a:off x="-2925450" y="3176970"/>
            <a:ext cx="6858001" cy="504057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     Konfliktebenen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115616" y="404664"/>
            <a:ext cx="38010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dirty="0" smtClean="0">
                <a:solidFill>
                  <a:schemeClr val="tx2"/>
                </a:solidFill>
              </a:rPr>
              <a:t>Konfliktebenen:</a:t>
            </a:r>
            <a:endParaRPr lang="de-DE" sz="4000" dirty="0">
              <a:solidFill>
                <a:schemeClr val="tx2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55581" y="3646765"/>
            <a:ext cx="8388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Innerer Konflikt</a:t>
            </a:r>
          </a:p>
          <a:p>
            <a:pPr algn="ctr"/>
            <a:r>
              <a:rPr lang="de-DE" dirty="0" smtClean="0"/>
              <a:t> (Schlüsselkonflikt)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755581" y="5795972"/>
            <a:ext cx="8388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Grundkonflikt</a:t>
            </a:r>
            <a:endParaRPr lang="de-DE" dirty="0"/>
          </a:p>
        </p:txBody>
      </p:sp>
      <p:sp>
        <p:nvSpPr>
          <p:cNvPr id="11" name="Freihandform 10"/>
          <p:cNvSpPr/>
          <p:nvPr/>
        </p:nvSpPr>
        <p:spPr>
          <a:xfrm>
            <a:off x="749808" y="1837771"/>
            <a:ext cx="8467344" cy="1066616"/>
          </a:xfrm>
          <a:custGeom>
            <a:avLst/>
            <a:gdLst>
              <a:gd name="connsiteX0" fmla="*/ 0 w 8467344"/>
              <a:gd name="connsiteY0" fmla="*/ 777413 h 1066616"/>
              <a:gd name="connsiteX1" fmla="*/ 877824 w 8467344"/>
              <a:gd name="connsiteY1" fmla="*/ 173 h 1066616"/>
              <a:gd name="connsiteX2" fmla="*/ 1179576 w 8467344"/>
              <a:gd name="connsiteY2" fmla="*/ 704261 h 1066616"/>
              <a:gd name="connsiteX3" fmla="*/ 1700784 w 8467344"/>
              <a:gd name="connsiteY3" fmla="*/ 484805 h 1066616"/>
              <a:gd name="connsiteX4" fmla="*/ 2450592 w 8467344"/>
              <a:gd name="connsiteY4" fmla="*/ 868853 h 1066616"/>
              <a:gd name="connsiteX5" fmla="*/ 3063240 w 8467344"/>
              <a:gd name="connsiteY5" fmla="*/ 301925 h 1066616"/>
              <a:gd name="connsiteX6" fmla="*/ 3465576 w 8467344"/>
              <a:gd name="connsiteY6" fmla="*/ 850565 h 1066616"/>
              <a:gd name="connsiteX7" fmla="*/ 4453128 w 8467344"/>
              <a:gd name="connsiteY7" fmla="*/ 475661 h 1066616"/>
              <a:gd name="connsiteX8" fmla="*/ 5358384 w 8467344"/>
              <a:gd name="connsiteY8" fmla="*/ 1060877 h 1066616"/>
              <a:gd name="connsiteX9" fmla="*/ 5760720 w 8467344"/>
              <a:gd name="connsiteY9" fmla="*/ 45893 h 1066616"/>
              <a:gd name="connsiteX10" fmla="*/ 6665976 w 8467344"/>
              <a:gd name="connsiteY10" fmla="*/ 640253 h 1066616"/>
              <a:gd name="connsiteX11" fmla="*/ 7360920 w 8467344"/>
              <a:gd name="connsiteY11" fmla="*/ 265349 h 1066616"/>
              <a:gd name="connsiteX12" fmla="*/ 8083296 w 8467344"/>
              <a:gd name="connsiteY12" fmla="*/ 841421 h 1066616"/>
              <a:gd name="connsiteX13" fmla="*/ 8394192 w 8467344"/>
              <a:gd name="connsiteY13" fmla="*/ 439085 h 1066616"/>
              <a:gd name="connsiteX14" fmla="*/ 8467344 w 8467344"/>
              <a:gd name="connsiteY14" fmla="*/ 667685 h 1066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467344" h="1066616">
                <a:moveTo>
                  <a:pt x="0" y="777413"/>
                </a:moveTo>
                <a:cubicBezTo>
                  <a:pt x="340614" y="394889"/>
                  <a:pt x="681228" y="12365"/>
                  <a:pt x="877824" y="173"/>
                </a:cubicBezTo>
                <a:cubicBezTo>
                  <a:pt x="1074420" y="-12019"/>
                  <a:pt x="1042416" y="623489"/>
                  <a:pt x="1179576" y="704261"/>
                </a:cubicBezTo>
                <a:cubicBezTo>
                  <a:pt x="1316736" y="785033"/>
                  <a:pt x="1488948" y="457373"/>
                  <a:pt x="1700784" y="484805"/>
                </a:cubicBezTo>
                <a:cubicBezTo>
                  <a:pt x="1912620" y="512237"/>
                  <a:pt x="2223516" y="899333"/>
                  <a:pt x="2450592" y="868853"/>
                </a:cubicBezTo>
                <a:cubicBezTo>
                  <a:pt x="2677668" y="838373"/>
                  <a:pt x="2894076" y="304973"/>
                  <a:pt x="3063240" y="301925"/>
                </a:cubicBezTo>
                <a:cubicBezTo>
                  <a:pt x="3232404" y="298877"/>
                  <a:pt x="3233928" y="821609"/>
                  <a:pt x="3465576" y="850565"/>
                </a:cubicBezTo>
                <a:cubicBezTo>
                  <a:pt x="3697224" y="879521"/>
                  <a:pt x="4137660" y="440609"/>
                  <a:pt x="4453128" y="475661"/>
                </a:cubicBezTo>
                <a:cubicBezTo>
                  <a:pt x="4768596" y="510713"/>
                  <a:pt x="5140452" y="1132505"/>
                  <a:pt x="5358384" y="1060877"/>
                </a:cubicBezTo>
                <a:cubicBezTo>
                  <a:pt x="5576316" y="989249"/>
                  <a:pt x="5542788" y="115997"/>
                  <a:pt x="5760720" y="45893"/>
                </a:cubicBezTo>
                <a:cubicBezTo>
                  <a:pt x="5978652" y="-24211"/>
                  <a:pt x="6399276" y="603677"/>
                  <a:pt x="6665976" y="640253"/>
                </a:cubicBezTo>
                <a:cubicBezTo>
                  <a:pt x="6932676" y="676829"/>
                  <a:pt x="7124700" y="231821"/>
                  <a:pt x="7360920" y="265349"/>
                </a:cubicBezTo>
                <a:cubicBezTo>
                  <a:pt x="7597140" y="298877"/>
                  <a:pt x="7911084" y="812465"/>
                  <a:pt x="8083296" y="841421"/>
                </a:cubicBezTo>
                <a:cubicBezTo>
                  <a:pt x="8255508" y="870377"/>
                  <a:pt x="8330184" y="468041"/>
                  <a:pt x="8394192" y="439085"/>
                </a:cubicBezTo>
                <a:cubicBezTo>
                  <a:pt x="8458200" y="410129"/>
                  <a:pt x="8462772" y="538907"/>
                  <a:pt x="8467344" y="66768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Gleichschenkliges Dreieck 8"/>
          <p:cNvSpPr/>
          <p:nvPr/>
        </p:nvSpPr>
        <p:spPr>
          <a:xfrm rot="21119313">
            <a:off x="4067944" y="980728"/>
            <a:ext cx="1728192" cy="1368152"/>
          </a:xfrm>
          <a:prstGeom prst="triangl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755580" y="1525434"/>
            <a:ext cx="8388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Aktual-</a:t>
            </a:r>
          </a:p>
          <a:p>
            <a:pPr algn="ctr"/>
            <a:r>
              <a:rPr lang="de-DE" dirty="0" err="1" smtClean="0"/>
              <a:t>konflikt</a:t>
            </a:r>
            <a:endParaRPr lang="de-DE" dirty="0"/>
          </a:p>
        </p:txBody>
      </p:sp>
      <p:sp>
        <p:nvSpPr>
          <p:cNvPr id="12" name="Freihandform 11"/>
          <p:cNvSpPr/>
          <p:nvPr/>
        </p:nvSpPr>
        <p:spPr>
          <a:xfrm>
            <a:off x="4894803" y="2322577"/>
            <a:ext cx="557828" cy="1220720"/>
          </a:xfrm>
          <a:custGeom>
            <a:avLst/>
            <a:gdLst>
              <a:gd name="connsiteX0" fmla="*/ 225837 w 557828"/>
              <a:gd name="connsiteY0" fmla="*/ 0 h 1443507"/>
              <a:gd name="connsiteX1" fmla="*/ 555021 w 557828"/>
              <a:gd name="connsiteY1" fmla="*/ 667512 h 1443507"/>
              <a:gd name="connsiteX2" fmla="*/ 61245 w 557828"/>
              <a:gd name="connsiteY2" fmla="*/ 1344168 h 1443507"/>
              <a:gd name="connsiteX3" fmla="*/ 24669 w 557828"/>
              <a:gd name="connsiteY3" fmla="*/ 1426464 h 1443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7828" h="1443507">
                <a:moveTo>
                  <a:pt x="225837" y="0"/>
                </a:moveTo>
                <a:cubicBezTo>
                  <a:pt x="404145" y="221742"/>
                  <a:pt x="582453" y="443484"/>
                  <a:pt x="555021" y="667512"/>
                </a:cubicBezTo>
                <a:cubicBezTo>
                  <a:pt x="527589" y="891540"/>
                  <a:pt x="149637" y="1217676"/>
                  <a:pt x="61245" y="1344168"/>
                </a:cubicBezTo>
                <a:cubicBezTo>
                  <a:pt x="-27147" y="1470660"/>
                  <a:pt x="-1239" y="1448562"/>
                  <a:pt x="24669" y="1426464"/>
                </a:cubicBezTo>
              </a:path>
            </a:pathLst>
          </a:cu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Freihandform 14"/>
          <p:cNvSpPr/>
          <p:nvPr/>
        </p:nvSpPr>
        <p:spPr>
          <a:xfrm>
            <a:off x="4427936" y="4479400"/>
            <a:ext cx="466867" cy="1037832"/>
          </a:xfrm>
          <a:custGeom>
            <a:avLst/>
            <a:gdLst>
              <a:gd name="connsiteX0" fmla="*/ 393715 w 466867"/>
              <a:gd name="connsiteY0" fmla="*/ 0 h 1353312"/>
              <a:gd name="connsiteX1" fmla="*/ 523 w 466867"/>
              <a:gd name="connsiteY1" fmla="*/ 795528 h 1353312"/>
              <a:gd name="connsiteX2" fmla="*/ 466867 w 466867"/>
              <a:gd name="connsiteY2" fmla="*/ 1353312 h 1353312"/>
              <a:gd name="connsiteX3" fmla="*/ 466867 w 466867"/>
              <a:gd name="connsiteY3" fmla="*/ 1353312 h 135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6867" h="1353312">
                <a:moveTo>
                  <a:pt x="393715" y="0"/>
                </a:moveTo>
                <a:cubicBezTo>
                  <a:pt x="191023" y="284988"/>
                  <a:pt x="-11669" y="569976"/>
                  <a:pt x="523" y="795528"/>
                </a:cubicBezTo>
                <a:cubicBezTo>
                  <a:pt x="12715" y="1021080"/>
                  <a:pt x="466867" y="1353312"/>
                  <a:pt x="466867" y="1353312"/>
                </a:cubicBezTo>
                <a:lnTo>
                  <a:pt x="466867" y="1353312"/>
                </a:lnTo>
              </a:path>
            </a:pathLst>
          </a:cu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Freihandform 1"/>
          <p:cNvSpPr/>
          <p:nvPr/>
        </p:nvSpPr>
        <p:spPr>
          <a:xfrm>
            <a:off x="5751576" y="2416812"/>
            <a:ext cx="1632221" cy="1268220"/>
          </a:xfrm>
          <a:custGeom>
            <a:avLst/>
            <a:gdLst>
              <a:gd name="connsiteX0" fmla="*/ 0 w 1632221"/>
              <a:gd name="connsiteY0" fmla="*/ 1268220 h 1268220"/>
              <a:gd name="connsiteX1" fmla="*/ 1591056 w 1632221"/>
              <a:gd name="connsiteY1" fmla="*/ 865884 h 1268220"/>
              <a:gd name="connsiteX2" fmla="*/ 1197864 w 1632221"/>
              <a:gd name="connsiteY2" fmla="*/ 280668 h 1268220"/>
              <a:gd name="connsiteX3" fmla="*/ 1581912 w 1632221"/>
              <a:gd name="connsiteY3" fmla="*/ 24636 h 1268220"/>
              <a:gd name="connsiteX4" fmla="*/ 1591056 w 1632221"/>
              <a:gd name="connsiteY4" fmla="*/ 24636 h 1268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2221" h="1268220">
                <a:moveTo>
                  <a:pt x="0" y="1268220"/>
                </a:moveTo>
                <a:cubicBezTo>
                  <a:pt x="695706" y="1149348"/>
                  <a:pt x="1391412" y="1030476"/>
                  <a:pt x="1591056" y="865884"/>
                </a:cubicBezTo>
                <a:cubicBezTo>
                  <a:pt x="1790700" y="701292"/>
                  <a:pt x="1199388" y="420876"/>
                  <a:pt x="1197864" y="280668"/>
                </a:cubicBezTo>
                <a:cubicBezTo>
                  <a:pt x="1196340" y="140460"/>
                  <a:pt x="1516380" y="67308"/>
                  <a:pt x="1581912" y="24636"/>
                </a:cubicBezTo>
                <a:cubicBezTo>
                  <a:pt x="1647444" y="-18036"/>
                  <a:pt x="1619250" y="3300"/>
                  <a:pt x="1591056" y="24636"/>
                </a:cubicBezTo>
              </a:path>
            </a:pathLst>
          </a:cu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Freihandform 2"/>
          <p:cNvSpPr/>
          <p:nvPr/>
        </p:nvSpPr>
        <p:spPr>
          <a:xfrm>
            <a:off x="3203848" y="2669097"/>
            <a:ext cx="883520" cy="1010888"/>
          </a:xfrm>
          <a:custGeom>
            <a:avLst/>
            <a:gdLst>
              <a:gd name="connsiteX0" fmla="*/ 1014984 w 1014984"/>
              <a:gd name="connsiteY0" fmla="*/ 1005840 h 1005840"/>
              <a:gd name="connsiteX1" fmla="*/ 274320 w 1014984"/>
              <a:gd name="connsiteY1" fmla="*/ 667512 h 1005840"/>
              <a:gd name="connsiteX2" fmla="*/ 576072 w 1014984"/>
              <a:gd name="connsiteY2" fmla="*/ 301752 h 1005840"/>
              <a:gd name="connsiteX3" fmla="*/ 0 w 1014984"/>
              <a:gd name="connsiteY3" fmla="*/ 0 h 100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4984" h="1005840">
                <a:moveTo>
                  <a:pt x="1014984" y="1005840"/>
                </a:moveTo>
                <a:cubicBezTo>
                  <a:pt x="681228" y="895350"/>
                  <a:pt x="347472" y="784860"/>
                  <a:pt x="274320" y="667512"/>
                </a:cubicBezTo>
                <a:cubicBezTo>
                  <a:pt x="201168" y="550164"/>
                  <a:pt x="621792" y="413004"/>
                  <a:pt x="576072" y="301752"/>
                </a:cubicBezTo>
                <a:cubicBezTo>
                  <a:pt x="530352" y="190500"/>
                  <a:pt x="265176" y="95250"/>
                  <a:pt x="0" y="0"/>
                </a:cubicBezTo>
              </a:path>
            </a:pathLst>
          </a:cu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Gleichschenkliges Dreieck 9"/>
          <p:cNvSpPr/>
          <p:nvPr/>
        </p:nvSpPr>
        <p:spPr>
          <a:xfrm rot="1018791">
            <a:off x="7244691" y="1412776"/>
            <a:ext cx="504056" cy="1004036"/>
          </a:xfrm>
          <a:prstGeom prst="triangl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Gleichschenkliges Dreieck 13"/>
          <p:cNvSpPr/>
          <p:nvPr/>
        </p:nvSpPr>
        <p:spPr>
          <a:xfrm rot="21153845">
            <a:off x="2916382" y="1442802"/>
            <a:ext cx="332225" cy="1224136"/>
          </a:xfrm>
          <a:prstGeom prst="triangl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265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llipse 17"/>
          <p:cNvSpPr/>
          <p:nvPr/>
        </p:nvSpPr>
        <p:spPr>
          <a:xfrm>
            <a:off x="2087724" y="3789040"/>
            <a:ext cx="2232248" cy="93610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llipse 12"/>
          <p:cNvSpPr/>
          <p:nvPr/>
        </p:nvSpPr>
        <p:spPr>
          <a:xfrm>
            <a:off x="4481013" y="3685032"/>
            <a:ext cx="2232248" cy="93610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 rot="16200000">
            <a:off x="-2925450" y="3176970"/>
            <a:ext cx="6858001" cy="504057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     Konfliktebenen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4481013" y="3825044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Innerer Konflikt</a:t>
            </a:r>
          </a:p>
          <a:p>
            <a:pPr algn="ctr"/>
            <a:r>
              <a:rPr lang="de-DE" dirty="0" smtClean="0"/>
              <a:t> (Schlüsselkonflikt)</a:t>
            </a:r>
            <a:endParaRPr lang="de-DE" dirty="0"/>
          </a:p>
        </p:txBody>
      </p:sp>
      <p:sp>
        <p:nvSpPr>
          <p:cNvPr id="11" name="Freihandform 10"/>
          <p:cNvSpPr/>
          <p:nvPr/>
        </p:nvSpPr>
        <p:spPr>
          <a:xfrm>
            <a:off x="749808" y="1837771"/>
            <a:ext cx="8467344" cy="1066616"/>
          </a:xfrm>
          <a:custGeom>
            <a:avLst/>
            <a:gdLst>
              <a:gd name="connsiteX0" fmla="*/ 0 w 8467344"/>
              <a:gd name="connsiteY0" fmla="*/ 777413 h 1066616"/>
              <a:gd name="connsiteX1" fmla="*/ 877824 w 8467344"/>
              <a:gd name="connsiteY1" fmla="*/ 173 h 1066616"/>
              <a:gd name="connsiteX2" fmla="*/ 1179576 w 8467344"/>
              <a:gd name="connsiteY2" fmla="*/ 704261 h 1066616"/>
              <a:gd name="connsiteX3" fmla="*/ 1700784 w 8467344"/>
              <a:gd name="connsiteY3" fmla="*/ 484805 h 1066616"/>
              <a:gd name="connsiteX4" fmla="*/ 2450592 w 8467344"/>
              <a:gd name="connsiteY4" fmla="*/ 868853 h 1066616"/>
              <a:gd name="connsiteX5" fmla="*/ 3063240 w 8467344"/>
              <a:gd name="connsiteY5" fmla="*/ 301925 h 1066616"/>
              <a:gd name="connsiteX6" fmla="*/ 3465576 w 8467344"/>
              <a:gd name="connsiteY6" fmla="*/ 850565 h 1066616"/>
              <a:gd name="connsiteX7" fmla="*/ 4453128 w 8467344"/>
              <a:gd name="connsiteY7" fmla="*/ 475661 h 1066616"/>
              <a:gd name="connsiteX8" fmla="*/ 5358384 w 8467344"/>
              <a:gd name="connsiteY8" fmla="*/ 1060877 h 1066616"/>
              <a:gd name="connsiteX9" fmla="*/ 5760720 w 8467344"/>
              <a:gd name="connsiteY9" fmla="*/ 45893 h 1066616"/>
              <a:gd name="connsiteX10" fmla="*/ 6665976 w 8467344"/>
              <a:gd name="connsiteY10" fmla="*/ 640253 h 1066616"/>
              <a:gd name="connsiteX11" fmla="*/ 7360920 w 8467344"/>
              <a:gd name="connsiteY11" fmla="*/ 265349 h 1066616"/>
              <a:gd name="connsiteX12" fmla="*/ 8083296 w 8467344"/>
              <a:gd name="connsiteY12" fmla="*/ 841421 h 1066616"/>
              <a:gd name="connsiteX13" fmla="*/ 8394192 w 8467344"/>
              <a:gd name="connsiteY13" fmla="*/ 439085 h 1066616"/>
              <a:gd name="connsiteX14" fmla="*/ 8467344 w 8467344"/>
              <a:gd name="connsiteY14" fmla="*/ 667685 h 1066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467344" h="1066616">
                <a:moveTo>
                  <a:pt x="0" y="777413"/>
                </a:moveTo>
                <a:cubicBezTo>
                  <a:pt x="340614" y="394889"/>
                  <a:pt x="681228" y="12365"/>
                  <a:pt x="877824" y="173"/>
                </a:cubicBezTo>
                <a:cubicBezTo>
                  <a:pt x="1074420" y="-12019"/>
                  <a:pt x="1042416" y="623489"/>
                  <a:pt x="1179576" y="704261"/>
                </a:cubicBezTo>
                <a:cubicBezTo>
                  <a:pt x="1316736" y="785033"/>
                  <a:pt x="1488948" y="457373"/>
                  <a:pt x="1700784" y="484805"/>
                </a:cubicBezTo>
                <a:cubicBezTo>
                  <a:pt x="1912620" y="512237"/>
                  <a:pt x="2223516" y="899333"/>
                  <a:pt x="2450592" y="868853"/>
                </a:cubicBezTo>
                <a:cubicBezTo>
                  <a:pt x="2677668" y="838373"/>
                  <a:pt x="2894076" y="304973"/>
                  <a:pt x="3063240" y="301925"/>
                </a:cubicBezTo>
                <a:cubicBezTo>
                  <a:pt x="3232404" y="298877"/>
                  <a:pt x="3233928" y="821609"/>
                  <a:pt x="3465576" y="850565"/>
                </a:cubicBezTo>
                <a:cubicBezTo>
                  <a:pt x="3697224" y="879521"/>
                  <a:pt x="4137660" y="440609"/>
                  <a:pt x="4453128" y="475661"/>
                </a:cubicBezTo>
                <a:cubicBezTo>
                  <a:pt x="4768596" y="510713"/>
                  <a:pt x="5140452" y="1132505"/>
                  <a:pt x="5358384" y="1060877"/>
                </a:cubicBezTo>
                <a:cubicBezTo>
                  <a:pt x="5576316" y="989249"/>
                  <a:pt x="5542788" y="115997"/>
                  <a:pt x="5760720" y="45893"/>
                </a:cubicBezTo>
                <a:cubicBezTo>
                  <a:pt x="5978652" y="-24211"/>
                  <a:pt x="6399276" y="603677"/>
                  <a:pt x="6665976" y="640253"/>
                </a:cubicBezTo>
                <a:cubicBezTo>
                  <a:pt x="6932676" y="676829"/>
                  <a:pt x="7124700" y="231821"/>
                  <a:pt x="7360920" y="265349"/>
                </a:cubicBezTo>
                <a:cubicBezTo>
                  <a:pt x="7597140" y="298877"/>
                  <a:pt x="7911084" y="812465"/>
                  <a:pt x="8083296" y="841421"/>
                </a:cubicBezTo>
                <a:cubicBezTo>
                  <a:pt x="8255508" y="870377"/>
                  <a:pt x="8330184" y="468041"/>
                  <a:pt x="8394192" y="439085"/>
                </a:cubicBezTo>
                <a:cubicBezTo>
                  <a:pt x="8458200" y="410129"/>
                  <a:pt x="8462772" y="538907"/>
                  <a:pt x="8467344" y="66768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Gleichschenkliges Dreieck 8"/>
          <p:cNvSpPr/>
          <p:nvPr/>
        </p:nvSpPr>
        <p:spPr>
          <a:xfrm rot="21119313">
            <a:off x="4067944" y="980728"/>
            <a:ext cx="1728192" cy="1368152"/>
          </a:xfrm>
          <a:prstGeom prst="triangl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755580" y="1525434"/>
            <a:ext cx="8388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Aktual-</a:t>
            </a:r>
          </a:p>
          <a:p>
            <a:pPr algn="ctr"/>
            <a:r>
              <a:rPr lang="de-DE" dirty="0" err="1" smtClean="0"/>
              <a:t>konflikt</a:t>
            </a:r>
            <a:endParaRPr lang="de-DE" dirty="0"/>
          </a:p>
        </p:txBody>
      </p:sp>
      <p:sp>
        <p:nvSpPr>
          <p:cNvPr id="12" name="Freihandform 11"/>
          <p:cNvSpPr/>
          <p:nvPr/>
        </p:nvSpPr>
        <p:spPr>
          <a:xfrm>
            <a:off x="5309690" y="2276872"/>
            <a:ext cx="557828" cy="1416946"/>
          </a:xfrm>
          <a:custGeom>
            <a:avLst/>
            <a:gdLst>
              <a:gd name="connsiteX0" fmla="*/ 225837 w 557828"/>
              <a:gd name="connsiteY0" fmla="*/ 0 h 1443507"/>
              <a:gd name="connsiteX1" fmla="*/ 555021 w 557828"/>
              <a:gd name="connsiteY1" fmla="*/ 667512 h 1443507"/>
              <a:gd name="connsiteX2" fmla="*/ 61245 w 557828"/>
              <a:gd name="connsiteY2" fmla="*/ 1344168 h 1443507"/>
              <a:gd name="connsiteX3" fmla="*/ 24669 w 557828"/>
              <a:gd name="connsiteY3" fmla="*/ 1426464 h 1443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7828" h="1443507">
                <a:moveTo>
                  <a:pt x="225837" y="0"/>
                </a:moveTo>
                <a:cubicBezTo>
                  <a:pt x="404145" y="221742"/>
                  <a:pt x="582453" y="443484"/>
                  <a:pt x="555021" y="667512"/>
                </a:cubicBezTo>
                <a:cubicBezTo>
                  <a:pt x="527589" y="891540"/>
                  <a:pt x="149637" y="1217676"/>
                  <a:pt x="61245" y="1344168"/>
                </a:cubicBezTo>
                <a:cubicBezTo>
                  <a:pt x="-27147" y="1470660"/>
                  <a:pt x="-1239" y="1448562"/>
                  <a:pt x="24669" y="1426464"/>
                </a:cubicBezTo>
              </a:path>
            </a:pathLst>
          </a:cu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Freihandform 14"/>
          <p:cNvSpPr/>
          <p:nvPr/>
        </p:nvSpPr>
        <p:spPr>
          <a:xfrm>
            <a:off x="4427936" y="4479400"/>
            <a:ext cx="466867" cy="1037832"/>
          </a:xfrm>
          <a:custGeom>
            <a:avLst/>
            <a:gdLst>
              <a:gd name="connsiteX0" fmla="*/ 393715 w 466867"/>
              <a:gd name="connsiteY0" fmla="*/ 0 h 1353312"/>
              <a:gd name="connsiteX1" fmla="*/ 523 w 466867"/>
              <a:gd name="connsiteY1" fmla="*/ 795528 h 1353312"/>
              <a:gd name="connsiteX2" fmla="*/ 466867 w 466867"/>
              <a:gd name="connsiteY2" fmla="*/ 1353312 h 1353312"/>
              <a:gd name="connsiteX3" fmla="*/ 466867 w 466867"/>
              <a:gd name="connsiteY3" fmla="*/ 1353312 h 135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6867" h="1353312">
                <a:moveTo>
                  <a:pt x="393715" y="0"/>
                </a:moveTo>
                <a:cubicBezTo>
                  <a:pt x="191023" y="284988"/>
                  <a:pt x="-11669" y="569976"/>
                  <a:pt x="523" y="795528"/>
                </a:cubicBezTo>
                <a:cubicBezTo>
                  <a:pt x="12715" y="1021080"/>
                  <a:pt x="466867" y="1353312"/>
                  <a:pt x="466867" y="1353312"/>
                </a:cubicBezTo>
                <a:lnTo>
                  <a:pt x="466867" y="1353312"/>
                </a:lnTo>
              </a:path>
            </a:pathLst>
          </a:cu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Abgerundetes Rechteck 15"/>
          <p:cNvSpPr/>
          <p:nvPr/>
        </p:nvSpPr>
        <p:spPr>
          <a:xfrm>
            <a:off x="3563888" y="5517232"/>
            <a:ext cx="2880320" cy="106202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Freihandform 1"/>
          <p:cNvSpPr/>
          <p:nvPr/>
        </p:nvSpPr>
        <p:spPr>
          <a:xfrm>
            <a:off x="5751576" y="2416812"/>
            <a:ext cx="1632221" cy="1268220"/>
          </a:xfrm>
          <a:custGeom>
            <a:avLst/>
            <a:gdLst>
              <a:gd name="connsiteX0" fmla="*/ 0 w 1632221"/>
              <a:gd name="connsiteY0" fmla="*/ 1268220 h 1268220"/>
              <a:gd name="connsiteX1" fmla="*/ 1591056 w 1632221"/>
              <a:gd name="connsiteY1" fmla="*/ 865884 h 1268220"/>
              <a:gd name="connsiteX2" fmla="*/ 1197864 w 1632221"/>
              <a:gd name="connsiteY2" fmla="*/ 280668 h 1268220"/>
              <a:gd name="connsiteX3" fmla="*/ 1581912 w 1632221"/>
              <a:gd name="connsiteY3" fmla="*/ 24636 h 1268220"/>
              <a:gd name="connsiteX4" fmla="*/ 1591056 w 1632221"/>
              <a:gd name="connsiteY4" fmla="*/ 24636 h 1268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2221" h="1268220">
                <a:moveTo>
                  <a:pt x="0" y="1268220"/>
                </a:moveTo>
                <a:cubicBezTo>
                  <a:pt x="695706" y="1149348"/>
                  <a:pt x="1391412" y="1030476"/>
                  <a:pt x="1591056" y="865884"/>
                </a:cubicBezTo>
                <a:cubicBezTo>
                  <a:pt x="1790700" y="701292"/>
                  <a:pt x="1199388" y="420876"/>
                  <a:pt x="1197864" y="280668"/>
                </a:cubicBezTo>
                <a:cubicBezTo>
                  <a:pt x="1196340" y="140460"/>
                  <a:pt x="1516380" y="67308"/>
                  <a:pt x="1581912" y="24636"/>
                </a:cubicBezTo>
                <a:cubicBezTo>
                  <a:pt x="1647444" y="-18036"/>
                  <a:pt x="1619250" y="3300"/>
                  <a:pt x="1591056" y="24636"/>
                </a:cubicBezTo>
              </a:path>
            </a:pathLst>
          </a:cu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Freihandform 2"/>
          <p:cNvSpPr/>
          <p:nvPr/>
        </p:nvSpPr>
        <p:spPr>
          <a:xfrm>
            <a:off x="3203848" y="2669097"/>
            <a:ext cx="883520" cy="1305708"/>
          </a:xfrm>
          <a:custGeom>
            <a:avLst/>
            <a:gdLst>
              <a:gd name="connsiteX0" fmla="*/ 1014984 w 1014984"/>
              <a:gd name="connsiteY0" fmla="*/ 1005840 h 1005840"/>
              <a:gd name="connsiteX1" fmla="*/ 274320 w 1014984"/>
              <a:gd name="connsiteY1" fmla="*/ 667512 h 1005840"/>
              <a:gd name="connsiteX2" fmla="*/ 576072 w 1014984"/>
              <a:gd name="connsiteY2" fmla="*/ 301752 h 1005840"/>
              <a:gd name="connsiteX3" fmla="*/ 0 w 1014984"/>
              <a:gd name="connsiteY3" fmla="*/ 0 h 100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4984" h="1005840">
                <a:moveTo>
                  <a:pt x="1014984" y="1005840"/>
                </a:moveTo>
                <a:cubicBezTo>
                  <a:pt x="681228" y="895350"/>
                  <a:pt x="347472" y="784860"/>
                  <a:pt x="274320" y="667512"/>
                </a:cubicBezTo>
                <a:cubicBezTo>
                  <a:pt x="201168" y="550164"/>
                  <a:pt x="621792" y="413004"/>
                  <a:pt x="576072" y="301752"/>
                </a:cubicBezTo>
                <a:cubicBezTo>
                  <a:pt x="530352" y="190500"/>
                  <a:pt x="265176" y="95250"/>
                  <a:pt x="0" y="0"/>
                </a:cubicBezTo>
              </a:path>
            </a:pathLst>
          </a:cu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Gleichschenkliges Dreieck 9"/>
          <p:cNvSpPr/>
          <p:nvPr/>
        </p:nvSpPr>
        <p:spPr>
          <a:xfrm rot="1018791">
            <a:off x="7244691" y="1412776"/>
            <a:ext cx="504056" cy="1004036"/>
          </a:xfrm>
          <a:prstGeom prst="triangl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Gleichschenkliges Dreieck 13"/>
          <p:cNvSpPr/>
          <p:nvPr/>
        </p:nvSpPr>
        <p:spPr>
          <a:xfrm rot="21153845">
            <a:off x="2916382" y="1442802"/>
            <a:ext cx="332225" cy="1224136"/>
          </a:xfrm>
          <a:prstGeom prst="triangl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Freihandform 19"/>
          <p:cNvSpPr/>
          <p:nvPr/>
        </p:nvSpPr>
        <p:spPr>
          <a:xfrm>
            <a:off x="1368094" y="1822748"/>
            <a:ext cx="1557847" cy="2002296"/>
          </a:xfrm>
          <a:custGeom>
            <a:avLst/>
            <a:gdLst>
              <a:gd name="connsiteX0" fmla="*/ 268682 w 1557847"/>
              <a:gd name="connsiteY0" fmla="*/ 6052 h 2112454"/>
              <a:gd name="connsiteX1" fmla="*/ 195530 w 1557847"/>
              <a:gd name="connsiteY1" fmla="*/ 106636 h 2112454"/>
              <a:gd name="connsiteX2" fmla="*/ 76658 w 1557847"/>
              <a:gd name="connsiteY2" fmla="*/ 737572 h 2112454"/>
              <a:gd name="connsiteX3" fmla="*/ 1484834 w 1557847"/>
              <a:gd name="connsiteY3" fmla="*/ 1377652 h 2112454"/>
              <a:gd name="connsiteX4" fmla="*/ 1356818 w 1557847"/>
              <a:gd name="connsiteY4" fmla="*/ 2045164 h 2112454"/>
              <a:gd name="connsiteX5" fmla="*/ 1356818 w 1557847"/>
              <a:gd name="connsiteY5" fmla="*/ 2054308 h 2112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57847" h="2112454">
                <a:moveTo>
                  <a:pt x="268682" y="6052"/>
                </a:moveTo>
                <a:cubicBezTo>
                  <a:pt x="248108" y="-4616"/>
                  <a:pt x="227534" y="-15284"/>
                  <a:pt x="195530" y="106636"/>
                </a:cubicBezTo>
                <a:cubicBezTo>
                  <a:pt x="163526" y="228556"/>
                  <a:pt x="-138226" y="525736"/>
                  <a:pt x="76658" y="737572"/>
                </a:cubicBezTo>
                <a:cubicBezTo>
                  <a:pt x="291542" y="949408"/>
                  <a:pt x="1271474" y="1159720"/>
                  <a:pt x="1484834" y="1377652"/>
                </a:cubicBezTo>
                <a:cubicBezTo>
                  <a:pt x="1698194" y="1595584"/>
                  <a:pt x="1378154" y="1932388"/>
                  <a:pt x="1356818" y="2045164"/>
                </a:cubicBezTo>
                <a:cubicBezTo>
                  <a:pt x="1335482" y="2157940"/>
                  <a:pt x="1346150" y="2106124"/>
                  <a:pt x="1356818" y="2054308"/>
                </a:cubicBezTo>
              </a:path>
            </a:pathLst>
          </a:cu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Gleichschenkliges Dreieck 20"/>
          <p:cNvSpPr/>
          <p:nvPr/>
        </p:nvSpPr>
        <p:spPr>
          <a:xfrm rot="21119313">
            <a:off x="770475" y="432888"/>
            <a:ext cx="1728192" cy="1368152"/>
          </a:xfrm>
          <a:prstGeom prst="triangl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Freihandform 21"/>
          <p:cNvSpPr/>
          <p:nvPr/>
        </p:nvSpPr>
        <p:spPr>
          <a:xfrm>
            <a:off x="2900263" y="4725144"/>
            <a:ext cx="1519101" cy="788688"/>
          </a:xfrm>
          <a:custGeom>
            <a:avLst/>
            <a:gdLst>
              <a:gd name="connsiteX0" fmla="*/ 226985 w 1519101"/>
              <a:gd name="connsiteY0" fmla="*/ 0 h 749808"/>
              <a:gd name="connsiteX1" fmla="*/ 89825 w 1519101"/>
              <a:gd name="connsiteY1" fmla="*/ 274320 h 749808"/>
              <a:gd name="connsiteX2" fmla="*/ 1415705 w 1519101"/>
              <a:gd name="connsiteY2" fmla="*/ 438912 h 749808"/>
              <a:gd name="connsiteX3" fmla="*/ 1333409 w 1519101"/>
              <a:gd name="connsiteY3" fmla="*/ 749808 h 749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9101" h="749808">
                <a:moveTo>
                  <a:pt x="226985" y="0"/>
                </a:moveTo>
                <a:cubicBezTo>
                  <a:pt x="59345" y="100584"/>
                  <a:pt x="-108295" y="201168"/>
                  <a:pt x="89825" y="274320"/>
                </a:cubicBezTo>
                <a:cubicBezTo>
                  <a:pt x="287945" y="347472"/>
                  <a:pt x="1208441" y="359664"/>
                  <a:pt x="1415705" y="438912"/>
                </a:cubicBezTo>
                <a:cubicBezTo>
                  <a:pt x="1622969" y="518160"/>
                  <a:pt x="1478189" y="633984"/>
                  <a:pt x="1333409" y="749808"/>
                </a:cubicBezTo>
              </a:path>
            </a:pathLst>
          </a:cu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755581" y="5795972"/>
            <a:ext cx="8388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Grundkonflikt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634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2"/>
          <p:cNvSpPr txBox="1">
            <a:spLocks/>
          </p:cNvSpPr>
          <p:nvPr/>
        </p:nvSpPr>
        <p:spPr>
          <a:xfrm rot="16200000">
            <a:off x="-2925450" y="3176970"/>
            <a:ext cx="6858001" cy="504057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     Konfliktebenen 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115616" y="404664"/>
            <a:ext cx="38010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dirty="0" smtClean="0">
                <a:solidFill>
                  <a:schemeClr val="tx2"/>
                </a:solidFill>
              </a:rPr>
              <a:t>Konfliktebenen:</a:t>
            </a:r>
            <a:endParaRPr lang="de-DE" sz="4000" dirty="0">
              <a:solidFill>
                <a:schemeClr val="tx2"/>
              </a:solidFill>
            </a:endParaRPr>
          </a:p>
        </p:txBody>
      </p:sp>
      <p:sp>
        <p:nvSpPr>
          <p:cNvPr id="9" name="Gleichschenkliges Dreieck 8"/>
          <p:cNvSpPr/>
          <p:nvPr/>
        </p:nvSpPr>
        <p:spPr>
          <a:xfrm rot="21119313">
            <a:off x="4067944" y="980728"/>
            <a:ext cx="1728192" cy="1368152"/>
          </a:xfrm>
          <a:prstGeom prst="triangl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755580" y="1525434"/>
            <a:ext cx="8388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Aktual-</a:t>
            </a:r>
          </a:p>
          <a:p>
            <a:pPr algn="ctr"/>
            <a:r>
              <a:rPr lang="de-DE" dirty="0" err="1" smtClean="0"/>
              <a:t>konflikt</a:t>
            </a:r>
            <a:endParaRPr lang="de-DE" dirty="0"/>
          </a:p>
        </p:txBody>
      </p:sp>
      <p:sp>
        <p:nvSpPr>
          <p:cNvPr id="11" name="Freihandform 10"/>
          <p:cNvSpPr/>
          <p:nvPr/>
        </p:nvSpPr>
        <p:spPr>
          <a:xfrm>
            <a:off x="749808" y="1837771"/>
            <a:ext cx="8467344" cy="1066616"/>
          </a:xfrm>
          <a:custGeom>
            <a:avLst/>
            <a:gdLst>
              <a:gd name="connsiteX0" fmla="*/ 0 w 8467344"/>
              <a:gd name="connsiteY0" fmla="*/ 777413 h 1066616"/>
              <a:gd name="connsiteX1" fmla="*/ 877824 w 8467344"/>
              <a:gd name="connsiteY1" fmla="*/ 173 h 1066616"/>
              <a:gd name="connsiteX2" fmla="*/ 1179576 w 8467344"/>
              <a:gd name="connsiteY2" fmla="*/ 704261 h 1066616"/>
              <a:gd name="connsiteX3" fmla="*/ 1700784 w 8467344"/>
              <a:gd name="connsiteY3" fmla="*/ 484805 h 1066616"/>
              <a:gd name="connsiteX4" fmla="*/ 2450592 w 8467344"/>
              <a:gd name="connsiteY4" fmla="*/ 868853 h 1066616"/>
              <a:gd name="connsiteX5" fmla="*/ 3063240 w 8467344"/>
              <a:gd name="connsiteY5" fmla="*/ 301925 h 1066616"/>
              <a:gd name="connsiteX6" fmla="*/ 3465576 w 8467344"/>
              <a:gd name="connsiteY6" fmla="*/ 850565 h 1066616"/>
              <a:gd name="connsiteX7" fmla="*/ 4453128 w 8467344"/>
              <a:gd name="connsiteY7" fmla="*/ 475661 h 1066616"/>
              <a:gd name="connsiteX8" fmla="*/ 5358384 w 8467344"/>
              <a:gd name="connsiteY8" fmla="*/ 1060877 h 1066616"/>
              <a:gd name="connsiteX9" fmla="*/ 5760720 w 8467344"/>
              <a:gd name="connsiteY9" fmla="*/ 45893 h 1066616"/>
              <a:gd name="connsiteX10" fmla="*/ 6665976 w 8467344"/>
              <a:gd name="connsiteY10" fmla="*/ 640253 h 1066616"/>
              <a:gd name="connsiteX11" fmla="*/ 7360920 w 8467344"/>
              <a:gd name="connsiteY11" fmla="*/ 265349 h 1066616"/>
              <a:gd name="connsiteX12" fmla="*/ 8083296 w 8467344"/>
              <a:gd name="connsiteY12" fmla="*/ 841421 h 1066616"/>
              <a:gd name="connsiteX13" fmla="*/ 8394192 w 8467344"/>
              <a:gd name="connsiteY13" fmla="*/ 439085 h 1066616"/>
              <a:gd name="connsiteX14" fmla="*/ 8467344 w 8467344"/>
              <a:gd name="connsiteY14" fmla="*/ 667685 h 1066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467344" h="1066616">
                <a:moveTo>
                  <a:pt x="0" y="777413"/>
                </a:moveTo>
                <a:cubicBezTo>
                  <a:pt x="340614" y="394889"/>
                  <a:pt x="681228" y="12365"/>
                  <a:pt x="877824" y="173"/>
                </a:cubicBezTo>
                <a:cubicBezTo>
                  <a:pt x="1074420" y="-12019"/>
                  <a:pt x="1042416" y="623489"/>
                  <a:pt x="1179576" y="704261"/>
                </a:cubicBezTo>
                <a:cubicBezTo>
                  <a:pt x="1316736" y="785033"/>
                  <a:pt x="1488948" y="457373"/>
                  <a:pt x="1700784" y="484805"/>
                </a:cubicBezTo>
                <a:cubicBezTo>
                  <a:pt x="1912620" y="512237"/>
                  <a:pt x="2223516" y="899333"/>
                  <a:pt x="2450592" y="868853"/>
                </a:cubicBezTo>
                <a:cubicBezTo>
                  <a:pt x="2677668" y="838373"/>
                  <a:pt x="2894076" y="304973"/>
                  <a:pt x="3063240" y="301925"/>
                </a:cubicBezTo>
                <a:cubicBezTo>
                  <a:pt x="3232404" y="298877"/>
                  <a:pt x="3233928" y="821609"/>
                  <a:pt x="3465576" y="850565"/>
                </a:cubicBezTo>
                <a:cubicBezTo>
                  <a:pt x="3697224" y="879521"/>
                  <a:pt x="4137660" y="440609"/>
                  <a:pt x="4453128" y="475661"/>
                </a:cubicBezTo>
                <a:cubicBezTo>
                  <a:pt x="4768596" y="510713"/>
                  <a:pt x="5140452" y="1132505"/>
                  <a:pt x="5358384" y="1060877"/>
                </a:cubicBezTo>
                <a:cubicBezTo>
                  <a:pt x="5576316" y="989249"/>
                  <a:pt x="5542788" y="115997"/>
                  <a:pt x="5760720" y="45893"/>
                </a:cubicBezTo>
                <a:cubicBezTo>
                  <a:pt x="5978652" y="-24211"/>
                  <a:pt x="6399276" y="603677"/>
                  <a:pt x="6665976" y="640253"/>
                </a:cubicBezTo>
                <a:cubicBezTo>
                  <a:pt x="6932676" y="676829"/>
                  <a:pt x="7124700" y="231821"/>
                  <a:pt x="7360920" y="265349"/>
                </a:cubicBezTo>
                <a:cubicBezTo>
                  <a:pt x="7597140" y="298877"/>
                  <a:pt x="7911084" y="812465"/>
                  <a:pt x="8083296" y="841421"/>
                </a:cubicBezTo>
                <a:cubicBezTo>
                  <a:pt x="8255508" y="870377"/>
                  <a:pt x="8330184" y="468041"/>
                  <a:pt x="8394192" y="439085"/>
                </a:cubicBezTo>
                <a:cubicBezTo>
                  <a:pt x="8458200" y="410129"/>
                  <a:pt x="8462772" y="538907"/>
                  <a:pt x="8467344" y="66768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Freihandform 11"/>
          <p:cNvSpPr/>
          <p:nvPr/>
        </p:nvSpPr>
        <p:spPr>
          <a:xfrm>
            <a:off x="4894803" y="2322577"/>
            <a:ext cx="557828" cy="1106421"/>
          </a:xfrm>
          <a:custGeom>
            <a:avLst/>
            <a:gdLst>
              <a:gd name="connsiteX0" fmla="*/ 225837 w 557828"/>
              <a:gd name="connsiteY0" fmla="*/ 0 h 1443507"/>
              <a:gd name="connsiteX1" fmla="*/ 555021 w 557828"/>
              <a:gd name="connsiteY1" fmla="*/ 667512 h 1443507"/>
              <a:gd name="connsiteX2" fmla="*/ 61245 w 557828"/>
              <a:gd name="connsiteY2" fmla="*/ 1344168 h 1443507"/>
              <a:gd name="connsiteX3" fmla="*/ 24669 w 557828"/>
              <a:gd name="connsiteY3" fmla="*/ 1426464 h 1443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7828" h="1443507">
                <a:moveTo>
                  <a:pt x="225837" y="0"/>
                </a:moveTo>
                <a:cubicBezTo>
                  <a:pt x="404145" y="221742"/>
                  <a:pt x="582453" y="443484"/>
                  <a:pt x="555021" y="667512"/>
                </a:cubicBezTo>
                <a:cubicBezTo>
                  <a:pt x="527589" y="891540"/>
                  <a:pt x="149637" y="1217676"/>
                  <a:pt x="61245" y="1344168"/>
                </a:cubicBezTo>
                <a:cubicBezTo>
                  <a:pt x="-27147" y="1470660"/>
                  <a:pt x="-1239" y="1448562"/>
                  <a:pt x="24669" y="1426464"/>
                </a:cubicBezTo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llipse 12"/>
          <p:cNvSpPr/>
          <p:nvPr/>
        </p:nvSpPr>
        <p:spPr>
          <a:xfrm rot="621513">
            <a:off x="3715129" y="3418976"/>
            <a:ext cx="2433823" cy="110191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Freihandform 14"/>
          <p:cNvSpPr/>
          <p:nvPr/>
        </p:nvSpPr>
        <p:spPr>
          <a:xfrm>
            <a:off x="4427936" y="4479400"/>
            <a:ext cx="466867" cy="1181848"/>
          </a:xfrm>
          <a:custGeom>
            <a:avLst/>
            <a:gdLst>
              <a:gd name="connsiteX0" fmla="*/ 393715 w 466867"/>
              <a:gd name="connsiteY0" fmla="*/ 0 h 1353312"/>
              <a:gd name="connsiteX1" fmla="*/ 523 w 466867"/>
              <a:gd name="connsiteY1" fmla="*/ 795528 h 1353312"/>
              <a:gd name="connsiteX2" fmla="*/ 466867 w 466867"/>
              <a:gd name="connsiteY2" fmla="*/ 1353312 h 1353312"/>
              <a:gd name="connsiteX3" fmla="*/ 466867 w 466867"/>
              <a:gd name="connsiteY3" fmla="*/ 1353312 h 135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6867" h="1353312">
                <a:moveTo>
                  <a:pt x="393715" y="0"/>
                </a:moveTo>
                <a:cubicBezTo>
                  <a:pt x="191023" y="284988"/>
                  <a:pt x="-11669" y="569976"/>
                  <a:pt x="523" y="795528"/>
                </a:cubicBezTo>
                <a:cubicBezTo>
                  <a:pt x="12715" y="1021080"/>
                  <a:pt x="466867" y="1353312"/>
                  <a:pt x="466867" y="1353312"/>
                </a:cubicBezTo>
                <a:lnTo>
                  <a:pt x="466867" y="1353312"/>
                </a:lnTo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Abgerundetes Rechteck 15"/>
          <p:cNvSpPr/>
          <p:nvPr/>
        </p:nvSpPr>
        <p:spPr>
          <a:xfrm>
            <a:off x="3563888" y="5661248"/>
            <a:ext cx="2880320" cy="106202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Ovale Legende 16"/>
          <p:cNvSpPr/>
          <p:nvPr/>
        </p:nvSpPr>
        <p:spPr>
          <a:xfrm>
            <a:off x="5060360" y="758606"/>
            <a:ext cx="1440160" cy="654169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2"/>
                </a:solidFill>
              </a:rPr>
              <a:t>bewusst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19" name="Ovale Legende 18"/>
          <p:cNvSpPr/>
          <p:nvPr/>
        </p:nvSpPr>
        <p:spPr>
          <a:xfrm>
            <a:off x="5452631" y="2983053"/>
            <a:ext cx="1708424" cy="654169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2"/>
                </a:solidFill>
              </a:rPr>
              <a:t>t</a:t>
            </a:r>
            <a:r>
              <a:rPr lang="de-DE" dirty="0" smtClean="0">
                <a:solidFill>
                  <a:schemeClr val="tx2"/>
                </a:solidFill>
              </a:rPr>
              <a:t>eilweise bewusst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20" name="Ovale Legende 19"/>
          <p:cNvSpPr/>
          <p:nvPr/>
        </p:nvSpPr>
        <p:spPr>
          <a:xfrm>
            <a:off x="5850987" y="4902115"/>
            <a:ext cx="1935832" cy="654169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2"/>
                </a:solidFill>
              </a:rPr>
              <a:t>unbewusst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55581" y="3646765"/>
            <a:ext cx="8388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Innerer Konflikt</a:t>
            </a:r>
          </a:p>
          <a:p>
            <a:pPr algn="ctr"/>
            <a:r>
              <a:rPr lang="de-DE" dirty="0" smtClean="0"/>
              <a:t> (Schlüsselkonflikt)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755581" y="5795972"/>
            <a:ext cx="8388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dirty="0" smtClean="0"/>
          </a:p>
          <a:p>
            <a:pPr algn="ctr"/>
            <a:r>
              <a:rPr lang="de-DE" dirty="0" smtClean="0"/>
              <a:t>Grundkonflikt</a:t>
            </a:r>
            <a:endParaRPr lang="de-DE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745" y="3646765"/>
            <a:ext cx="1655687" cy="962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8796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/>
      <p:bldP spid="12" grpId="0" animBg="1"/>
      <p:bldP spid="13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19256" cy="658087"/>
          </a:xfrm>
          <a:solidFill>
            <a:srgbClr val="FFFF66"/>
          </a:solidFill>
        </p:spPr>
        <p:txBody>
          <a:bodyPr>
            <a:normAutofit/>
          </a:bodyPr>
          <a:lstStyle/>
          <a:p>
            <a:r>
              <a:rPr lang="de-DE" dirty="0" smtClean="0"/>
              <a:t>Einleitung</a:t>
            </a:r>
          </a:p>
          <a:p>
            <a:pPr marL="0" indent="0">
              <a:buNone/>
            </a:pPr>
            <a:endParaRPr lang="de-DE" dirty="0" smtClean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444704" y="2492896"/>
            <a:ext cx="8208912" cy="738664"/>
          </a:xfrm>
          <a:prstGeom prst="rect">
            <a:avLst/>
          </a:prstGeom>
          <a:solidFill>
            <a:srgbClr val="FFCC00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Konfliktebenen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467544" y="4387751"/>
            <a:ext cx="8208912" cy="7694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Energiebalance und Sinnhaftigkeit von „Symptomen“</a:t>
            </a:r>
          </a:p>
          <a:p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endParaRPr lang="de-DE" sz="2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67544" y="5354632"/>
            <a:ext cx="8208912" cy="7386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die goldene Regel – Gestaltung von Begegnung</a:t>
            </a:r>
          </a:p>
          <a:p>
            <a:endParaRPr lang="de-DE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467544" y="404664"/>
            <a:ext cx="8208912" cy="8939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de-DE" sz="4000" dirty="0" smtClean="0">
                <a:effectLst/>
              </a:rPr>
              <a:t>Positive Konfliktlösungsstrategien</a:t>
            </a:r>
            <a:endParaRPr lang="de-DE" sz="4000" dirty="0"/>
          </a:p>
        </p:txBody>
      </p:sp>
      <p:sp>
        <p:nvSpPr>
          <p:cNvPr id="2" name="Rechteck 1"/>
          <p:cNvSpPr/>
          <p:nvPr/>
        </p:nvSpPr>
        <p:spPr>
          <a:xfrm>
            <a:off x="444704" y="3429000"/>
            <a:ext cx="8208912" cy="720080"/>
          </a:xfrm>
          <a:prstGeom prst="rect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 smtClean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 smtClean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Menschenbild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 smtClean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08371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Geschichte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r>
              <a:rPr lang="de-DE" dirty="0" smtClean="0"/>
              <a:t>Die halbe Wahrheit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 rot="16200000">
            <a:off x="-2989957" y="3211859"/>
            <a:ext cx="6885384" cy="461665"/>
          </a:xfrm>
          <a:prstGeom prst="rect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Menschenbilder – die innere Haltung</a:t>
            </a:r>
            <a:endParaRPr lang="de-DE" sz="2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8455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feld 20"/>
          <p:cNvSpPr txBox="1"/>
          <p:nvPr/>
        </p:nvSpPr>
        <p:spPr>
          <a:xfrm>
            <a:off x="1619672" y="1340768"/>
            <a:ext cx="7128792" cy="707886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de-DE" sz="4000" dirty="0" smtClean="0"/>
              <a:t>P O S I T U M</a:t>
            </a:r>
            <a:endParaRPr lang="de-DE" sz="4000" dirty="0"/>
          </a:p>
        </p:txBody>
      </p:sp>
      <p:sp>
        <p:nvSpPr>
          <p:cNvPr id="2" name="Textfeld 1"/>
          <p:cNvSpPr txBox="1"/>
          <p:nvPr/>
        </p:nvSpPr>
        <p:spPr>
          <a:xfrm rot="16200000">
            <a:off x="-2989957" y="3211859"/>
            <a:ext cx="6885384" cy="461665"/>
          </a:xfrm>
          <a:prstGeom prst="rect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Menschenbilder – die innere Haltung</a:t>
            </a:r>
            <a:endParaRPr lang="de-DE" sz="2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Ellipse 3"/>
          <p:cNvSpPr/>
          <p:nvPr/>
        </p:nvSpPr>
        <p:spPr>
          <a:xfrm>
            <a:off x="899592" y="4653136"/>
            <a:ext cx="1980000" cy="900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600" dirty="0" smtClean="0"/>
              <a:t>-</a:t>
            </a:r>
            <a:endParaRPr lang="de-DE" sz="9600" dirty="0"/>
          </a:p>
        </p:txBody>
      </p:sp>
      <p:sp>
        <p:nvSpPr>
          <p:cNvPr id="5" name="Ellipse 4"/>
          <p:cNvSpPr/>
          <p:nvPr/>
        </p:nvSpPr>
        <p:spPr>
          <a:xfrm>
            <a:off x="6660232" y="4653136"/>
            <a:ext cx="1980000" cy="900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600" dirty="0"/>
              <a:t>+</a:t>
            </a:r>
          </a:p>
        </p:txBody>
      </p:sp>
      <p:sp>
        <p:nvSpPr>
          <p:cNvPr id="6" name="Stern mit 24 Zacken 5"/>
          <p:cNvSpPr/>
          <p:nvPr/>
        </p:nvSpPr>
        <p:spPr>
          <a:xfrm>
            <a:off x="5220072" y="476672"/>
            <a:ext cx="2520280" cy="2448272"/>
          </a:xfrm>
          <a:prstGeom prst="star24">
            <a:avLst/>
          </a:prstGeom>
          <a:solidFill>
            <a:srgbClr val="FFCC00"/>
          </a:solidFill>
          <a:ln>
            <a:solidFill>
              <a:srgbClr val="FFFE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 smtClean="0">
                <a:solidFill>
                  <a:schemeClr val="tx1"/>
                </a:solidFill>
              </a:rPr>
              <a:t>Das Ganze, das Tatsächliche, das überprüfbar Vorhandene sehen</a:t>
            </a:r>
            <a:endParaRPr lang="de-DE" sz="1200" b="1" dirty="0">
              <a:solidFill>
                <a:schemeClr val="tx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55576" y="5589240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Störungen, Mängel, Fehlschläge…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6300192" y="5553136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Fähigkeiten, Ressourcen, Geleistetes…</a:t>
            </a:r>
            <a:endParaRPr lang="de-DE" dirty="0"/>
          </a:p>
        </p:txBody>
      </p:sp>
      <p:sp>
        <p:nvSpPr>
          <p:cNvPr id="10" name="Ellipse 9"/>
          <p:cNvSpPr/>
          <p:nvPr/>
        </p:nvSpPr>
        <p:spPr>
          <a:xfrm>
            <a:off x="3716657" y="4511287"/>
            <a:ext cx="1980000" cy="900000"/>
          </a:xfrm>
          <a:prstGeom prst="ellipse">
            <a:avLst/>
          </a:prstGeom>
          <a:gradFill>
            <a:gsLst>
              <a:gs pos="49000">
                <a:schemeClr val="accent1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Nach rechts gekrümmter Pfeil 12"/>
          <p:cNvSpPr/>
          <p:nvPr/>
        </p:nvSpPr>
        <p:spPr>
          <a:xfrm rot="5400000">
            <a:off x="4259767" y="3501008"/>
            <a:ext cx="792088" cy="1656184"/>
          </a:xfrm>
          <a:prstGeom prst="curved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cxnSp>
        <p:nvCxnSpPr>
          <p:cNvPr id="15" name="Gerade Verbindung mit Pfeil 14"/>
          <p:cNvCxnSpPr/>
          <p:nvPr/>
        </p:nvCxnSpPr>
        <p:spPr>
          <a:xfrm>
            <a:off x="5004048" y="2348880"/>
            <a:ext cx="1907991" cy="20162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 flipH="1">
            <a:off x="2555776" y="2348880"/>
            <a:ext cx="1944216" cy="19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/>
          <p:nvPr/>
        </p:nvCxnSpPr>
        <p:spPr>
          <a:xfrm>
            <a:off x="3131840" y="6112219"/>
            <a:ext cx="3184119" cy="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lussdiagramm: Zusammenstellen 19"/>
          <p:cNvSpPr/>
          <p:nvPr/>
        </p:nvSpPr>
        <p:spPr>
          <a:xfrm>
            <a:off x="5362178" y="5843109"/>
            <a:ext cx="145926" cy="538219"/>
          </a:xfrm>
          <a:prstGeom prst="flowChartCollat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1" y="6536377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</a:rPr>
              <a:t>© Vera </a:t>
            </a:r>
            <a:r>
              <a:rPr lang="de-DE" sz="1200" dirty="0" err="1" smtClean="0">
                <a:solidFill>
                  <a:schemeClr val="bg1">
                    <a:lumMod val="50000"/>
                  </a:schemeClr>
                </a:solidFill>
              </a:rPr>
              <a:t>Mennemeier</a:t>
            </a:r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</a:rPr>
              <a:t>, April 2014     </a:t>
            </a:r>
            <a:r>
              <a:rPr lang="de-DE" sz="1200" dirty="0" err="1" smtClean="0">
                <a:solidFill>
                  <a:schemeClr val="bg1">
                    <a:lumMod val="50000"/>
                  </a:schemeClr>
                </a:solidFill>
              </a:rPr>
              <a:t>Thoméestraße</a:t>
            </a:r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</a:rPr>
              <a:t> 2     34117 Kassel     www.praxis-vera-mennemeier.de</a:t>
            </a:r>
            <a:endParaRPr lang="de-DE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Nach rechts gekrümmter Pfeil 21"/>
          <p:cNvSpPr/>
          <p:nvPr/>
        </p:nvSpPr>
        <p:spPr>
          <a:xfrm rot="16200000">
            <a:off x="4355976" y="4761147"/>
            <a:ext cx="792088" cy="165618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798867" y="4638121"/>
            <a:ext cx="1873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solidFill>
                  <a:schemeClr val="bg1"/>
                </a:solidFill>
              </a:rPr>
              <a:t>Bewer</a:t>
            </a:r>
            <a:r>
              <a:rPr lang="de-DE" b="1" dirty="0" smtClean="0"/>
              <a:t>tungen, </a:t>
            </a:r>
          </a:p>
          <a:p>
            <a:pPr algn="ctr"/>
            <a:r>
              <a:rPr lang="de-DE" b="1" dirty="0" smtClean="0">
                <a:solidFill>
                  <a:schemeClr val="bg1"/>
                </a:solidFill>
              </a:rPr>
              <a:t>Gefü</a:t>
            </a:r>
            <a:r>
              <a:rPr lang="de-DE" b="1" dirty="0" smtClean="0"/>
              <a:t>hle…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2538620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" grpId="0" animBg="1"/>
      <p:bldP spid="5" grpId="0" animBg="1"/>
      <p:bldP spid="6" grpId="0" animBg="1"/>
      <p:bldP spid="7" grpId="0"/>
      <p:bldP spid="9" grpId="0"/>
      <p:bldP spid="10" grpId="0" animBg="1"/>
      <p:bldP spid="13" grpId="0" animBg="1"/>
      <p:bldP spid="20" grpId="0" animBg="1"/>
      <p:bldP spid="22" grpId="0" animBg="1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 rot="16200000">
            <a:off x="-2989957" y="3211859"/>
            <a:ext cx="6885384" cy="461665"/>
          </a:xfrm>
          <a:prstGeom prst="rect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Menschenbilder – die innere Haltung</a:t>
            </a:r>
            <a:endParaRPr lang="de-DE" sz="2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026" name="Picture 2" descr="Young man in a gorilla costume making funny face against whit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340768"/>
            <a:ext cx="6096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eck 2"/>
          <p:cNvSpPr/>
          <p:nvPr/>
        </p:nvSpPr>
        <p:spPr>
          <a:xfrm>
            <a:off x="2525688" y="494116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/>
              <a:t>Ein Schauspieler im Gorilla-Kostüm hatte in der berühmtesten Studie zur sogenannten Unaufmerksamkeitsblindheit einen großen Auftritt.</a:t>
            </a:r>
          </a:p>
          <a:p>
            <a:r>
              <a:rPr lang="de-DE" dirty="0"/>
              <a:t>(Foto: </a:t>
            </a:r>
            <a:r>
              <a:rPr lang="de-DE" dirty="0" err="1"/>
              <a:t>action</a:t>
            </a:r>
            <a:r>
              <a:rPr lang="de-DE" dirty="0"/>
              <a:t> press) </a:t>
            </a:r>
          </a:p>
        </p:txBody>
      </p:sp>
    </p:spTree>
    <p:extLst>
      <p:ext uri="{BB962C8B-B14F-4D97-AF65-F5344CB8AC3E}">
        <p14:creationId xmlns:p14="http://schemas.microsoft.com/office/powerpoint/2010/main" val="215322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 rot="16200000">
            <a:off x="-3032347" y="3211859"/>
            <a:ext cx="6885384" cy="461665"/>
          </a:xfrm>
          <a:prstGeom prst="rect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Menschenbilder – die innere Haltung</a:t>
            </a:r>
            <a:endParaRPr lang="de-DE" sz="2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92696"/>
            <a:ext cx="8184288" cy="5304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>
          <a:xfrm>
            <a:off x="3347864" y="2636912"/>
            <a:ext cx="3096344" cy="33843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6444208" y="2852936"/>
            <a:ext cx="3096344" cy="33843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8047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 rot="16200000">
            <a:off x="-2989957" y="3211859"/>
            <a:ext cx="6885384" cy="461665"/>
          </a:xfrm>
          <a:prstGeom prst="rect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Menschenbilder</a:t>
            </a:r>
            <a:endParaRPr lang="de-DE" sz="2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741155" y="1916832"/>
            <a:ext cx="8264955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dirty="0" smtClean="0"/>
              <a:t>Menschenbild: Vorstellung vom Wesen des Menschen</a:t>
            </a:r>
          </a:p>
          <a:p>
            <a:pPr algn="ctr"/>
            <a:endParaRPr lang="de-DE" sz="2400" dirty="0"/>
          </a:p>
          <a:p>
            <a:pPr algn="ctr"/>
            <a:r>
              <a:rPr lang="de-DE" sz="2400" dirty="0" smtClean="0"/>
              <a:t>Was für ein Menschenbild habe </a:t>
            </a:r>
            <a:r>
              <a:rPr lang="de-DE" sz="2400" b="1" dirty="0" smtClean="0"/>
              <a:t>ich</a:t>
            </a:r>
            <a:r>
              <a:rPr lang="de-DE" sz="2400" dirty="0" smtClean="0"/>
              <a:t>?</a:t>
            </a:r>
          </a:p>
          <a:p>
            <a:pPr algn="ctr"/>
            <a:endParaRPr lang="de-DE" sz="2400" dirty="0" smtClean="0"/>
          </a:p>
          <a:p>
            <a:pPr algn="ctr"/>
            <a:r>
              <a:rPr lang="de-DE" sz="2400" dirty="0" smtClean="0"/>
              <a:t>Ist </a:t>
            </a:r>
            <a:r>
              <a:rPr lang="de-DE" sz="2400" b="1" dirty="0" smtClean="0"/>
              <a:t>mein</a:t>
            </a:r>
            <a:r>
              <a:rPr lang="de-DE" sz="2400" dirty="0" smtClean="0"/>
              <a:t> inneres Bild vom Menschen hilfreich und effektiv?</a:t>
            </a:r>
          </a:p>
          <a:p>
            <a:pPr algn="ctr"/>
            <a:endParaRPr lang="de-DE" sz="2400" dirty="0"/>
          </a:p>
          <a:p>
            <a:pPr algn="ctr"/>
            <a:r>
              <a:rPr lang="de-DE" sz="2400" dirty="0" smtClean="0"/>
              <a:t>In welcher Weise möchte ich vielleicht an </a:t>
            </a:r>
          </a:p>
          <a:p>
            <a:pPr algn="ctr"/>
            <a:r>
              <a:rPr lang="de-DE" sz="2400" dirty="0" smtClean="0"/>
              <a:t>Meiner inneren Haltung arbeiten?</a:t>
            </a:r>
          </a:p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5185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 rot="16200000">
            <a:off x="-2989957" y="3211859"/>
            <a:ext cx="6885384" cy="461665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Menschenbild</a:t>
            </a:r>
            <a:endParaRPr lang="de-DE" sz="2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683569" y="1700808"/>
            <a:ext cx="846043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 smtClean="0"/>
              <a:t>Die meisten Menschen suchen bei der</a:t>
            </a:r>
          </a:p>
          <a:p>
            <a:pPr algn="ctr"/>
            <a:r>
              <a:rPr lang="de-DE" sz="2000" dirty="0" smtClean="0"/>
              <a:t>Veränderung ihres Lebens am falschen Ort.</a:t>
            </a:r>
          </a:p>
          <a:p>
            <a:pPr algn="ctr"/>
            <a:r>
              <a:rPr lang="de-DE" sz="2000" dirty="0" smtClean="0"/>
              <a:t>Sie interessieren sich in erster Linie für richtiges Verhalten.</a:t>
            </a:r>
          </a:p>
          <a:p>
            <a:pPr algn="ctr"/>
            <a:r>
              <a:rPr lang="de-DE" sz="2000" dirty="0" smtClean="0"/>
              <a:t>Das ist wenig effektiv.</a:t>
            </a:r>
          </a:p>
          <a:p>
            <a:pPr algn="ctr"/>
            <a:r>
              <a:rPr lang="de-DE" sz="2000" dirty="0" smtClean="0"/>
              <a:t>Die dauerhafte Veränderung eines Menschen ist </a:t>
            </a:r>
          </a:p>
          <a:p>
            <a:pPr algn="ctr"/>
            <a:r>
              <a:rPr lang="de-DE" sz="2000" dirty="0" smtClean="0"/>
              <a:t>primär ein innerer Prozess.</a:t>
            </a:r>
          </a:p>
          <a:p>
            <a:pPr algn="ctr"/>
            <a:r>
              <a:rPr lang="de-DE" sz="2000" dirty="0" smtClean="0"/>
              <a:t>Eine echte Verhaltensänderung erfordert daher immer zunächst </a:t>
            </a:r>
          </a:p>
          <a:p>
            <a:pPr algn="ctr"/>
            <a:r>
              <a:rPr lang="de-DE" sz="2000" dirty="0" smtClean="0"/>
              <a:t>eine Veränderung der </a:t>
            </a:r>
            <a:r>
              <a:rPr lang="de-DE" sz="2000" b="1" dirty="0" smtClean="0"/>
              <a:t>inneren Haltung</a:t>
            </a:r>
            <a:r>
              <a:rPr lang="de-DE" sz="2000" dirty="0" smtClean="0"/>
              <a:t>.</a:t>
            </a:r>
          </a:p>
          <a:p>
            <a:pPr algn="ctr"/>
            <a:r>
              <a:rPr lang="de-DE" sz="2000" dirty="0" smtClean="0"/>
              <a:t>Dort wohnt „das wahre Ich“ eines Menschen.</a:t>
            </a:r>
          </a:p>
          <a:p>
            <a:pPr algn="ctr"/>
            <a:endParaRPr lang="de-DE" dirty="0" smtClean="0"/>
          </a:p>
          <a:p>
            <a:endParaRPr lang="de-DE" dirty="0"/>
          </a:p>
          <a:p>
            <a:pPr algn="ctr"/>
            <a:r>
              <a:rPr lang="de-DE" sz="900" dirty="0" smtClean="0"/>
              <a:t>Ken Blanchard - Motivationsspezialist </a:t>
            </a:r>
          </a:p>
          <a:p>
            <a:pPr algn="ctr"/>
            <a:r>
              <a:rPr lang="de-DE" sz="900" dirty="0"/>
              <a:t>US-amerikanischer Unternehmer und Autor von Managementbüchern</a:t>
            </a:r>
          </a:p>
        </p:txBody>
      </p:sp>
    </p:spTree>
    <p:extLst>
      <p:ext uri="{BB962C8B-B14F-4D97-AF65-F5344CB8AC3E}">
        <p14:creationId xmlns:p14="http://schemas.microsoft.com/office/powerpoint/2010/main" val="217233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ennemeier\AppData\Local\Microsoft\Windows\Temporary Internet Files\Content.IE5\66882X5Q\MC90032103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887357"/>
            <a:ext cx="9108504" cy="411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hteck 11"/>
          <p:cNvSpPr/>
          <p:nvPr/>
        </p:nvSpPr>
        <p:spPr>
          <a:xfrm>
            <a:off x="0" y="0"/>
            <a:ext cx="9180512" cy="43203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Abgerundetes Rechteck 21"/>
          <p:cNvSpPr/>
          <p:nvPr/>
        </p:nvSpPr>
        <p:spPr>
          <a:xfrm>
            <a:off x="827584" y="4328920"/>
            <a:ext cx="8064896" cy="36077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Abgerundetes Rechteck 20"/>
          <p:cNvSpPr/>
          <p:nvPr/>
        </p:nvSpPr>
        <p:spPr>
          <a:xfrm>
            <a:off x="4067944" y="2887357"/>
            <a:ext cx="1473480" cy="1513571"/>
          </a:xfrm>
          <a:prstGeom prst="round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1" y="6597352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solidFill>
                  <a:srgbClr val="002060"/>
                </a:solidFill>
              </a:rPr>
              <a:t>© Vera </a:t>
            </a:r>
            <a:r>
              <a:rPr lang="de-DE" sz="1200" dirty="0" err="1" smtClean="0">
                <a:solidFill>
                  <a:srgbClr val="002060"/>
                </a:solidFill>
              </a:rPr>
              <a:t>Mennemeier</a:t>
            </a:r>
            <a:r>
              <a:rPr lang="de-DE" sz="1200" dirty="0" smtClean="0">
                <a:solidFill>
                  <a:srgbClr val="002060"/>
                </a:solidFill>
              </a:rPr>
              <a:t>, April 2014     </a:t>
            </a:r>
            <a:r>
              <a:rPr lang="de-DE" sz="1200" dirty="0" err="1" smtClean="0">
                <a:solidFill>
                  <a:srgbClr val="002060"/>
                </a:solidFill>
              </a:rPr>
              <a:t>Thoméestraße</a:t>
            </a:r>
            <a:r>
              <a:rPr lang="de-DE" sz="1200" dirty="0" smtClean="0">
                <a:solidFill>
                  <a:srgbClr val="002060"/>
                </a:solidFill>
              </a:rPr>
              <a:t> 2     34117 Kassel     www.praxis-vera-mennemeier.de</a:t>
            </a:r>
            <a:endParaRPr lang="de-DE" sz="1200" dirty="0">
              <a:solidFill>
                <a:srgbClr val="002060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4315214" y="3045550"/>
            <a:ext cx="10182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b="1" dirty="0" smtClean="0"/>
              <a:t>Der </a:t>
            </a:r>
          </a:p>
          <a:p>
            <a:pPr algn="ctr"/>
            <a:r>
              <a:rPr lang="de-DE" b="1" dirty="0" smtClean="0"/>
              <a:t>Mensch</a:t>
            </a:r>
          </a:p>
          <a:p>
            <a:pPr algn="ctr"/>
            <a:r>
              <a:rPr lang="de-DE" b="1" dirty="0" smtClean="0"/>
              <a:t>ist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971600" y="4328920"/>
            <a:ext cx="2386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…ein soziales Wesen</a:t>
            </a:r>
            <a:endParaRPr lang="de-DE" b="1" dirty="0"/>
          </a:p>
        </p:txBody>
      </p:sp>
      <p:sp>
        <p:nvSpPr>
          <p:cNvPr id="6" name="Textfeld 5"/>
          <p:cNvSpPr txBox="1"/>
          <p:nvPr/>
        </p:nvSpPr>
        <p:spPr>
          <a:xfrm>
            <a:off x="5333338" y="4328920"/>
            <a:ext cx="1830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…ein Bergwerk</a:t>
            </a:r>
            <a:endParaRPr lang="de-DE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7005297" y="4320362"/>
            <a:ext cx="1959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v</a:t>
            </a:r>
            <a:r>
              <a:rPr lang="de-DE" b="1" dirty="0" smtClean="0"/>
              <a:t>oller Edelsteine</a:t>
            </a:r>
            <a:endParaRPr lang="de-DE" b="1" dirty="0"/>
          </a:p>
        </p:txBody>
      </p:sp>
      <p:sp>
        <p:nvSpPr>
          <p:cNvPr id="10" name="Ellipse 9"/>
          <p:cNvSpPr/>
          <p:nvPr/>
        </p:nvSpPr>
        <p:spPr>
          <a:xfrm>
            <a:off x="1404327" y="1340768"/>
            <a:ext cx="6840000" cy="1620000"/>
          </a:xfrm>
          <a:prstGeom prst="ellipse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de-DE" b="1" dirty="0"/>
              <a:t>J</a:t>
            </a:r>
            <a:r>
              <a:rPr lang="de-DE" b="1" dirty="0" smtClean="0"/>
              <a:t>edes </a:t>
            </a:r>
            <a:r>
              <a:rPr lang="de-DE" b="1" dirty="0"/>
              <a:t>Problem macht mich auf neue Möglichkeiten in meinem Leben </a:t>
            </a:r>
            <a:r>
              <a:rPr lang="de-DE" b="1" dirty="0" smtClean="0"/>
              <a:t>aufmerksam! = ich kann umgehen, mit dem, was kommt = mutig</a:t>
            </a:r>
            <a:endParaRPr lang="de-DE" b="1" dirty="0"/>
          </a:p>
        </p:txBody>
      </p:sp>
      <p:sp>
        <p:nvSpPr>
          <p:cNvPr id="18" name="Nach rechts gekrümmter Pfeil 17"/>
          <p:cNvSpPr/>
          <p:nvPr/>
        </p:nvSpPr>
        <p:spPr>
          <a:xfrm rot="10800000">
            <a:off x="3750320" y="2708917"/>
            <a:ext cx="576000" cy="2558237"/>
          </a:xfrm>
          <a:prstGeom prst="curved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852807" y="4943991"/>
            <a:ext cx="288252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b="1" dirty="0"/>
              <a:t>Sehnsucht nach Bindung </a:t>
            </a:r>
            <a:endParaRPr lang="de-DE" b="1" dirty="0" smtClean="0"/>
          </a:p>
          <a:p>
            <a:pPr algn="ctr"/>
            <a:r>
              <a:rPr lang="de-DE" b="1" dirty="0" smtClean="0"/>
              <a:t>und Zugehörigkeit</a:t>
            </a:r>
            <a:endParaRPr lang="de-DE" b="1" dirty="0"/>
          </a:p>
        </p:txBody>
      </p:sp>
      <p:sp>
        <p:nvSpPr>
          <p:cNvPr id="14" name="Textfeld 13"/>
          <p:cNvSpPr txBox="1"/>
          <p:nvPr/>
        </p:nvSpPr>
        <p:spPr>
          <a:xfrm>
            <a:off x="5283377" y="4943990"/>
            <a:ext cx="3618298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b="1" dirty="0" smtClean="0"/>
              <a:t>Grundfähigkeiten:</a:t>
            </a:r>
          </a:p>
          <a:p>
            <a:pPr algn="ctr"/>
            <a:r>
              <a:rPr lang="de-DE" b="1" dirty="0" smtClean="0"/>
              <a:t>Liebes- </a:t>
            </a:r>
            <a:r>
              <a:rPr lang="de-DE" b="1" dirty="0"/>
              <a:t>und </a:t>
            </a:r>
            <a:r>
              <a:rPr lang="de-DE" b="1" dirty="0" smtClean="0"/>
              <a:t>Erkenntnisfähigkeit</a:t>
            </a:r>
            <a:endParaRPr lang="de-DE" b="1" dirty="0"/>
          </a:p>
        </p:txBody>
      </p:sp>
      <p:sp>
        <p:nvSpPr>
          <p:cNvPr id="17" name="Nach links gekrümmter Pfeil 16"/>
          <p:cNvSpPr/>
          <p:nvPr/>
        </p:nvSpPr>
        <p:spPr>
          <a:xfrm rot="10800000">
            <a:off x="5299485" y="2708919"/>
            <a:ext cx="576064" cy="2558236"/>
          </a:xfrm>
          <a:prstGeom prst="curvedLef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945639" y="5652690"/>
            <a:ext cx="7872923" cy="512614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Sich gesehen und verstanden fühlen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 rot="16200000">
            <a:off x="-3108547" y="3188668"/>
            <a:ext cx="7037785" cy="461665"/>
          </a:xfrm>
          <a:prstGeom prst="rect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Menschenbilder – die innere Haltung</a:t>
            </a:r>
            <a:endParaRPr lang="de-DE" sz="2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76235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  <p:bldP spid="2" grpId="0"/>
      <p:bldP spid="3" grpId="0"/>
      <p:bldP spid="6" grpId="0"/>
      <p:bldP spid="7" grpId="0"/>
      <p:bldP spid="10" grpId="0" animBg="1"/>
      <p:bldP spid="18" grpId="0" animBg="1"/>
      <p:bldP spid="13" grpId="0" animBg="1"/>
      <p:bldP spid="14" grpId="0" animBg="1"/>
      <p:bldP spid="17" grpId="0" animBg="1"/>
      <p:bldP spid="1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 descr="C:\Users\Mennemeier\AppData\Local\Microsoft\Windows\Temporary Internet Files\Content.IE5\66882X5Q\MC90032103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132155"/>
            <a:ext cx="9108504" cy="411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hteck 7"/>
          <p:cNvSpPr/>
          <p:nvPr/>
        </p:nvSpPr>
        <p:spPr>
          <a:xfrm>
            <a:off x="0" y="-27384"/>
            <a:ext cx="9180512" cy="52060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Abgerundetes Rechteck 21"/>
          <p:cNvSpPr/>
          <p:nvPr/>
        </p:nvSpPr>
        <p:spPr>
          <a:xfrm>
            <a:off x="827584" y="5187177"/>
            <a:ext cx="8064896" cy="36077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Abgerundetes Rechteck 20"/>
          <p:cNvSpPr/>
          <p:nvPr/>
        </p:nvSpPr>
        <p:spPr>
          <a:xfrm>
            <a:off x="4114037" y="3814412"/>
            <a:ext cx="1473480" cy="137597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1" y="6453336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solidFill>
                  <a:srgbClr val="002060"/>
                </a:solidFill>
              </a:rPr>
              <a:t>© Vera </a:t>
            </a:r>
            <a:r>
              <a:rPr lang="de-DE" sz="1200" dirty="0" err="1" smtClean="0">
                <a:solidFill>
                  <a:srgbClr val="002060"/>
                </a:solidFill>
              </a:rPr>
              <a:t>Mennemeier</a:t>
            </a:r>
            <a:r>
              <a:rPr lang="de-DE" sz="1200" dirty="0" smtClean="0">
                <a:solidFill>
                  <a:srgbClr val="002060"/>
                </a:solidFill>
              </a:rPr>
              <a:t>, April 2014     </a:t>
            </a:r>
            <a:r>
              <a:rPr lang="de-DE" sz="1200" dirty="0" err="1" smtClean="0">
                <a:solidFill>
                  <a:srgbClr val="002060"/>
                </a:solidFill>
              </a:rPr>
              <a:t>Thoméestraße</a:t>
            </a:r>
            <a:r>
              <a:rPr lang="de-DE" sz="1200" dirty="0" smtClean="0">
                <a:solidFill>
                  <a:srgbClr val="002060"/>
                </a:solidFill>
              </a:rPr>
              <a:t> 2     34117 Kassel     www.praxis-vera-mennemeier.de</a:t>
            </a:r>
            <a:endParaRPr lang="de-DE" sz="1200" dirty="0">
              <a:solidFill>
                <a:srgbClr val="00206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 rot="16200000">
            <a:off x="-2989957" y="3211859"/>
            <a:ext cx="6885384" cy="461665"/>
          </a:xfrm>
          <a:prstGeom prst="rect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Menschenbilder</a:t>
            </a:r>
            <a:endParaRPr lang="de-DE" sz="2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4315214" y="3945777"/>
            <a:ext cx="1018227" cy="8393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b="1" dirty="0" smtClean="0"/>
              <a:t>Der </a:t>
            </a:r>
          </a:p>
          <a:p>
            <a:pPr algn="ctr"/>
            <a:r>
              <a:rPr lang="de-DE" b="1" dirty="0" smtClean="0"/>
              <a:t>Mensch</a:t>
            </a:r>
          </a:p>
          <a:p>
            <a:pPr algn="ctr"/>
            <a:r>
              <a:rPr lang="de-DE" b="1" dirty="0" smtClean="0"/>
              <a:t>ist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971600" y="5203965"/>
            <a:ext cx="2386102" cy="3357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…ein soziales Wesen</a:t>
            </a:r>
            <a:endParaRPr lang="de-DE" b="1" dirty="0"/>
          </a:p>
        </p:txBody>
      </p:sp>
      <p:sp>
        <p:nvSpPr>
          <p:cNvPr id="6" name="Textfeld 5"/>
          <p:cNvSpPr txBox="1"/>
          <p:nvPr/>
        </p:nvSpPr>
        <p:spPr>
          <a:xfrm>
            <a:off x="5333338" y="5203965"/>
            <a:ext cx="1830950" cy="3357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…ein Bergwerk</a:t>
            </a:r>
            <a:endParaRPr lang="de-DE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7005297" y="5178619"/>
            <a:ext cx="1959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v</a:t>
            </a:r>
            <a:r>
              <a:rPr lang="de-DE" b="1" dirty="0" smtClean="0"/>
              <a:t>oller Edelsteine</a:t>
            </a:r>
            <a:endParaRPr lang="de-DE" b="1" dirty="0"/>
          </a:p>
        </p:txBody>
      </p:sp>
      <p:sp>
        <p:nvSpPr>
          <p:cNvPr id="10" name="Ellipse 9"/>
          <p:cNvSpPr/>
          <p:nvPr/>
        </p:nvSpPr>
        <p:spPr>
          <a:xfrm>
            <a:off x="1404327" y="1972051"/>
            <a:ext cx="6840000" cy="1917607"/>
          </a:xfrm>
          <a:prstGeom prst="ellipse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de-DE" b="1" dirty="0"/>
              <a:t>J</a:t>
            </a:r>
            <a:r>
              <a:rPr lang="de-DE" b="1" dirty="0" smtClean="0"/>
              <a:t>edes </a:t>
            </a:r>
            <a:r>
              <a:rPr lang="de-DE" b="1" dirty="0"/>
              <a:t>Problem macht mich auf neue Möglichkeiten in meinem Leben </a:t>
            </a:r>
            <a:r>
              <a:rPr lang="de-DE" b="1" dirty="0" smtClean="0"/>
              <a:t>aufmerksam!</a:t>
            </a:r>
            <a:endParaRPr lang="de-DE" b="1" dirty="0"/>
          </a:p>
        </p:txBody>
      </p:sp>
      <p:sp>
        <p:nvSpPr>
          <p:cNvPr id="20" name="Ellipse 19"/>
          <p:cNvSpPr/>
          <p:nvPr/>
        </p:nvSpPr>
        <p:spPr>
          <a:xfrm>
            <a:off x="1903849" y="1562298"/>
            <a:ext cx="1264398" cy="847875"/>
          </a:xfrm>
          <a:prstGeom prst="ellipse">
            <a:avLst/>
          </a:prstGeom>
          <a:gradFill flip="none" rotWithShape="1">
            <a:gsLst>
              <a:gs pos="0">
                <a:srgbClr val="E6AF00">
                  <a:shade val="30000"/>
                  <a:satMod val="115000"/>
                </a:srgbClr>
              </a:gs>
              <a:gs pos="50000">
                <a:srgbClr val="E6AF00">
                  <a:shade val="67500"/>
                  <a:satMod val="115000"/>
                </a:srgbClr>
              </a:gs>
              <a:gs pos="100000">
                <a:srgbClr val="E6AF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smtClean="0"/>
              <a:t>sekundäre F. </a:t>
            </a:r>
            <a:endParaRPr lang="de-DE" sz="1200" dirty="0"/>
          </a:p>
        </p:txBody>
      </p:sp>
      <p:sp>
        <p:nvSpPr>
          <p:cNvPr id="23" name="Ellipse 22"/>
          <p:cNvSpPr/>
          <p:nvPr/>
        </p:nvSpPr>
        <p:spPr>
          <a:xfrm>
            <a:off x="895855" y="2237365"/>
            <a:ext cx="1584176" cy="735042"/>
          </a:xfrm>
          <a:prstGeom prst="ellipse">
            <a:avLst/>
          </a:prstGeom>
          <a:gradFill flip="none" rotWithShape="1">
            <a:gsLst>
              <a:gs pos="0">
                <a:srgbClr val="CC0000">
                  <a:shade val="30000"/>
                  <a:satMod val="115000"/>
                </a:srgbClr>
              </a:gs>
              <a:gs pos="50000">
                <a:srgbClr val="CC0000">
                  <a:shade val="67500"/>
                  <a:satMod val="115000"/>
                </a:srgbClr>
              </a:gs>
              <a:gs pos="100000">
                <a:srgbClr val="CC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smtClean="0"/>
              <a:t>gebraucht werden/</a:t>
            </a:r>
          </a:p>
          <a:p>
            <a:pPr algn="ctr"/>
            <a:r>
              <a:rPr lang="de-DE" sz="1200" dirty="0" err="1" smtClean="0"/>
              <a:t>etw</a:t>
            </a:r>
            <a:r>
              <a:rPr lang="de-DE" sz="1200" dirty="0" smtClean="0"/>
              <a:t> beitragen</a:t>
            </a:r>
            <a:endParaRPr lang="de-DE" sz="1200" dirty="0"/>
          </a:p>
        </p:txBody>
      </p:sp>
      <p:sp>
        <p:nvSpPr>
          <p:cNvPr id="11" name="Ellipse 10"/>
          <p:cNvSpPr/>
          <p:nvPr/>
        </p:nvSpPr>
        <p:spPr>
          <a:xfrm>
            <a:off x="5248471" y="1340768"/>
            <a:ext cx="1304854" cy="654618"/>
          </a:xfrm>
          <a:prstGeom prst="ellips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/>
              <a:t>Sich verbinden</a:t>
            </a:r>
          </a:p>
        </p:txBody>
      </p:sp>
      <p:sp>
        <p:nvSpPr>
          <p:cNvPr id="25" name="Ellipse 24"/>
          <p:cNvSpPr/>
          <p:nvPr/>
        </p:nvSpPr>
        <p:spPr>
          <a:xfrm>
            <a:off x="6439853" y="3497116"/>
            <a:ext cx="1304854" cy="654618"/>
          </a:xfrm>
          <a:prstGeom prst="ellips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/>
              <a:t>sich verbessern</a:t>
            </a:r>
          </a:p>
        </p:txBody>
      </p:sp>
      <p:sp>
        <p:nvSpPr>
          <p:cNvPr id="26" name="Ellipse 25"/>
          <p:cNvSpPr/>
          <p:nvPr/>
        </p:nvSpPr>
        <p:spPr>
          <a:xfrm>
            <a:off x="2052848" y="3235040"/>
            <a:ext cx="1304854" cy="654618"/>
          </a:xfrm>
          <a:prstGeom prst="ellips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/>
              <a:t>Selbstwirksamkeit</a:t>
            </a:r>
          </a:p>
        </p:txBody>
      </p:sp>
      <p:sp>
        <p:nvSpPr>
          <p:cNvPr id="12" name="Ellipse 11"/>
          <p:cNvSpPr/>
          <p:nvPr/>
        </p:nvSpPr>
        <p:spPr>
          <a:xfrm>
            <a:off x="7092280" y="2026000"/>
            <a:ext cx="1512168" cy="713171"/>
          </a:xfrm>
          <a:prstGeom prst="ellipse">
            <a:avLst/>
          </a:prstGeom>
          <a:gradFill flip="none" rotWithShape="1">
            <a:gsLst>
              <a:gs pos="0">
                <a:srgbClr val="007CA8">
                  <a:shade val="30000"/>
                  <a:satMod val="115000"/>
                </a:srgbClr>
              </a:gs>
              <a:gs pos="50000">
                <a:srgbClr val="007CA8">
                  <a:shade val="67500"/>
                  <a:satMod val="115000"/>
                </a:srgbClr>
              </a:gs>
              <a:gs pos="100000">
                <a:srgbClr val="007CA8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/>
              <a:t>Primäre </a:t>
            </a:r>
            <a:r>
              <a:rPr lang="de-DE" sz="1200" dirty="0" smtClean="0"/>
              <a:t>Fähigkeiten</a:t>
            </a:r>
            <a:endParaRPr lang="de-DE" sz="1200" dirty="0"/>
          </a:p>
        </p:txBody>
      </p:sp>
      <p:sp>
        <p:nvSpPr>
          <p:cNvPr id="27" name="Ellipse 26"/>
          <p:cNvSpPr/>
          <p:nvPr/>
        </p:nvSpPr>
        <p:spPr>
          <a:xfrm>
            <a:off x="945639" y="5547951"/>
            <a:ext cx="7872923" cy="512614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Sich gesehen und verstanden fühlen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6148975" y="3065717"/>
            <a:ext cx="1224136" cy="458233"/>
          </a:xfrm>
          <a:prstGeom prst="ellipse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smtClean="0"/>
              <a:t>Vertrauen</a:t>
            </a:r>
            <a:endParaRPr lang="de-DE" sz="1200" dirty="0"/>
          </a:p>
        </p:txBody>
      </p:sp>
      <p:sp>
        <p:nvSpPr>
          <p:cNvPr id="28" name="Ellipse 27"/>
          <p:cNvSpPr/>
          <p:nvPr/>
        </p:nvSpPr>
        <p:spPr>
          <a:xfrm>
            <a:off x="3537822" y="1542816"/>
            <a:ext cx="1224136" cy="458233"/>
          </a:xfrm>
          <a:prstGeom prst="ellipse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smtClean="0"/>
              <a:t>Geduld</a:t>
            </a:r>
            <a:endParaRPr lang="de-DE" sz="1200" dirty="0"/>
          </a:p>
        </p:txBody>
      </p:sp>
      <p:sp>
        <p:nvSpPr>
          <p:cNvPr id="29" name="Ellipse 28"/>
          <p:cNvSpPr/>
          <p:nvPr/>
        </p:nvSpPr>
        <p:spPr>
          <a:xfrm>
            <a:off x="3174762" y="3487297"/>
            <a:ext cx="1224136" cy="458233"/>
          </a:xfrm>
          <a:prstGeom prst="ellipse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smtClean="0"/>
              <a:t>Zeit</a:t>
            </a:r>
            <a:endParaRPr lang="de-DE" sz="1200" dirty="0"/>
          </a:p>
        </p:txBody>
      </p:sp>
      <p:sp>
        <p:nvSpPr>
          <p:cNvPr id="30" name="Ellipse 29"/>
          <p:cNvSpPr/>
          <p:nvPr/>
        </p:nvSpPr>
        <p:spPr>
          <a:xfrm>
            <a:off x="7005297" y="2716074"/>
            <a:ext cx="1224136" cy="458233"/>
          </a:xfrm>
          <a:prstGeom prst="ellipse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smtClean="0"/>
              <a:t>Liebe</a:t>
            </a:r>
            <a:endParaRPr lang="de-DE" sz="1200" dirty="0"/>
          </a:p>
        </p:txBody>
      </p:sp>
      <p:sp>
        <p:nvSpPr>
          <p:cNvPr id="31" name="Ellipse 30"/>
          <p:cNvSpPr/>
          <p:nvPr/>
        </p:nvSpPr>
        <p:spPr>
          <a:xfrm>
            <a:off x="2907227" y="1971422"/>
            <a:ext cx="1224136" cy="458233"/>
          </a:xfrm>
          <a:prstGeom prst="ellips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smtClean="0"/>
              <a:t>Ordnung</a:t>
            </a:r>
            <a:endParaRPr lang="de-DE" sz="1200" dirty="0"/>
          </a:p>
        </p:txBody>
      </p:sp>
      <p:sp>
        <p:nvSpPr>
          <p:cNvPr id="32" name="Ellipse 31"/>
          <p:cNvSpPr/>
          <p:nvPr/>
        </p:nvSpPr>
        <p:spPr>
          <a:xfrm>
            <a:off x="898012" y="3016744"/>
            <a:ext cx="1665124" cy="423352"/>
          </a:xfrm>
          <a:prstGeom prst="ellips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smtClean="0"/>
              <a:t>Pünktlichkeit</a:t>
            </a:r>
            <a:endParaRPr lang="de-DE" sz="1200" dirty="0"/>
          </a:p>
        </p:txBody>
      </p:sp>
      <p:sp>
        <p:nvSpPr>
          <p:cNvPr id="34" name="Ellipse 33"/>
          <p:cNvSpPr/>
          <p:nvPr/>
        </p:nvSpPr>
        <p:spPr>
          <a:xfrm>
            <a:off x="4499992" y="1836049"/>
            <a:ext cx="1379002" cy="458233"/>
          </a:xfrm>
          <a:prstGeom prst="ellips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smtClean="0"/>
              <a:t>Höflichkeit</a:t>
            </a:r>
            <a:endParaRPr lang="de-DE" sz="1200" dirty="0"/>
          </a:p>
        </p:txBody>
      </p:sp>
      <p:sp>
        <p:nvSpPr>
          <p:cNvPr id="35" name="Ellipse 34"/>
          <p:cNvSpPr/>
          <p:nvPr/>
        </p:nvSpPr>
        <p:spPr>
          <a:xfrm>
            <a:off x="7157572" y="3125947"/>
            <a:ext cx="1595026" cy="458233"/>
          </a:xfrm>
          <a:prstGeom prst="ellips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smtClean="0"/>
              <a:t>Gerechtigkeit</a:t>
            </a:r>
            <a:endParaRPr lang="de-DE" sz="1200" dirty="0"/>
          </a:p>
        </p:txBody>
      </p:sp>
      <p:sp>
        <p:nvSpPr>
          <p:cNvPr id="33" name="Ellipse 32"/>
          <p:cNvSpPr/>
          <p:nvPr/>
        </p:nvSpPr>
        <p:spPr>
          <a:xfrm>
            <a:off x="5656056" y="1936118"/>
            <a:ext cx="1379002" cy="400021"/>
          </a:xfrm>
          <a:prstGeom prst="ellips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smtClean="0"/>
              <a:t>Ehrlichkeit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534046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  <p:bldP spid="11" grpId="0" animBg="1"/>
      <p:bldP spid="25" grpId="0" animBg="1"/>
      <p:bldP spid="26" grpId="0" animBg="1"/>
      <p:bldP spid="12" grpId="0" animBg="1"/>
      <p:bldP spid="13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4" grpId="0" animBg="1"/>
      <p:bldP spid="35" grpId="0" animBg="1"/>
      <p:bldP spid="3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7" y="-27384"/>
            <a:ext cx="849312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 rot="16200000">
            <a:off x="-2989957" y="3211859"/>
            <a:ext cx="6885384" cy="461665"/>
          </a:xfrm>
          <a:prstGeom prst="rect">
            <a:avLst/>
          </a:prstGeom>
          <a:solidFill>
            <a:srgbClr val="FFCC00"/>
          </a:solidFill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Menschenbilder</a:t>
            </a:r>
            <a:endParaRPr lang="de-DE" sz="2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911072"/>
            <a:ext cx="3024335" cy="4254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1115616" y="1331476"/>
            <a:ext cx="7478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u="sng" dirty="0" smtClean="0"/>
              <a:t>Material für Klassenstunden, Geburtstage, Religions-/Ethikunterricht…</a:t>
            </a:r>
            <a:endParaRPr lang="de-DE" u="sng" dirty="0"/>
          </a:p>
        </p:txBody>
      </p:sp>
    </p:spTree>
    <p:extLst>
      <p:ext uri="{BB962C8B-B14F-4D97-AF65-F5344CB8AC3E}">
        <p14:creationId xmlns:p14="http://schemas.microsoft.com/office/powerpoint/2010/main" val="85953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7" y="-27384"/>
            <a:ext cx="849312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 rot="16200000">
            <a:off x="-2989957" y="3211859"/>
            <a:ext cx="6885384" cy="461665"/>
          </a:xfrm>
          <a:prstGeom prst="rect">
            <a:avLst/>
          </a:prstGeom>
          <a:solidFill>
            <a:srgbClr val="FFCC00"/>
          </a:solidFill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Menschenbilder</a:t>
            </a:r>
            <a:endParaRPr lang="de-DE" sz="2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055703"/>
            <a:ext cx="4032448" cy="5685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901897" y="1268760"/>
            <a:ext cx="3958135" cy="4431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Die Ermutigungskarten </a:t>
            </a:r>
            <a:r>
              <a:rPr lang="de-DE" sz="1600" dirty="0" smtClean="0"/>
              <a:t>für </a:t>
            </a:r>
            <a:r>
              <a:rPr lang="de-DE" sz="1600" dirty="0"/>
              <a:t>Kinder im </a:t>
            </a:r>
            <a:endParaRPr lang="de-DE" sz="1600" dirty="0" smtClean="0"/>
          </a:p>
          <a:p>
            <a:r>
              <a:rPr lang="de-DE" sz="1600" dirty="0" smtClean="0"/>
              <a:t>Alter </a:t>
            </a:r>
            <a:r>
              <a:rPr lang="de-DE" sz="1600" dirty="0"/>
              <a:t>von 4 bis 10 </a:t>
            </a:r>
            <a:r>
              <a:rPr lang="de-DE" sz="1600" dirty="0" smtClean="0"/>
              <a:t>Jahren</a:t>
            </a:r>
            <a:r>
              <a:rPr lang="de-DE" sz="1600" dirty="0"/>
              <a:t/>
            </a:r>
            <a:br>
              <a:rPr lang="de-DE" sz="1600" dirty="0"/>
            </a:br>
            <a:endParaRPr lang="de-DE" sz="1600" dirty="0"/>
          </a:p>
          <a:p>
            <a:r>
              <a:rPr lang="de-DE" sz="1600" b="1" dirty="0"/>
              <a:t>Ziel der Ermutigung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Erkennen der eigenen Stärken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Ich bin ich, und so wie ich bin, bin ich </a:t>
            </a:r>
            <a:endParaRPr lang="de-DE" sz="1600" dirty="0" smtClean="0"/>
          </a:p>
          <a:p>
            <a:r>
              <a:rPr lang="de-DE" sz="1600" dirty="0"/>
              <a:t> </a:t>
            </a:r>
            <a:r>
              <a:rPr lang="de-DE" sz="1600" dirty="0" smtClean="0"/>
              <a:t>     gut </a:t>
            </a:r>
            <a:r>
              <a:rPr lang="de-DE" sz="1600" dirty="0"/>
              <a:t>genug.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Lebensfreude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Mut zur Unvollkommenheit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Selbstständigkeit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Beitrag zum Wohle der Gemeinschaft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Unabhängigkeit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Vertrauen und Interesse für </a:t>
            </a:r>
            <a:r>
              <a:rPr lang="de-DE" sz="1600" dirty="0" smtClean="0"/>
              <a:t>andere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 smtClean="0"/>
          </a:p>
          <a:p>
            <a:r>
              <a:rPr lang="de-DE" sz="1600" dirty="0"/>
              <a:t>	</a:t>
            </a:r>
            <a:r>
              <a:rPr lang="de-DE" sz="1600" dirty="0" smtClean="0"/>
              <a:t>www.</a:t>
            </a:r>
            <a:r>
              <a:rPr lang="de-DE" sz="2400" dirty="0" smtClean="0"/>
              <a:t>selicht.de</a:t>
            </a:r>
            <a:endParaRPr lang="de-DE" sz="24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7714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se1.mm.bing.net/th?id=OIP.L9g7F9qCKQaUzQjR4MEFvwHaE6&amp;pid=A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19" y="836712"/>
            <a:ext cx="5652399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nhaltsplatzhalter 2"/>
          <p:cNvSpPr txBox="1">
            <a:spLocks/>
          </p:cNvSpPr>
          <p:nvPr/>
        </p:nvSpPr>
        <p:spPr>
          <a:xfrm rot="16200000">
            <a:off x="-2925450" y="3176970"/>
            <a:ext cx="6858001" cy="504057"/>
          </a:xfrm>
          <a:prstGeom prst="rect">
            <a:avLst/>
          </a:prstGeom>
          <a:solidFill>
            <a:srgbClr val="FFFF66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de-DE" dirty="0" smtClean="0"/>
              <a:t>Einleitung</a:t>
            </a:r>
          </a:p>
          <a:p>
            <a:pPr marL="0" indent="0">
              <a:buFont typeface="Arial" pitchFamily="34" charset="0"/>
              <a:buNone/>
            </a:pPr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2" name="Rechteck 1"/>
          <p:cNvSpPr/>
          <p:nvPr/>
        </p:nvSpPr>
        <p:spPr>
          <a:xfrm>
            <a:off x="725797" y="548680"/>
            <a:ext cx="8136901" cy="30243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Picture 4" descr="Precision Gem - Custom Cut Loose Faceted Gemstones Made in US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81" y="1631409"/>
            <a:ext cx="8136900" cy="2949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2040471" y="179348"/>
            <a:ext cx="5473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Entwicklung verläuft in Krisen – das hört ja nie auf!</a:t>
            </a:r>
            <a:endParaRPr lang="de-DE" dirty="0"/>
          </a:p>
        </p:txBody>
      </p:sp>
      <p:sp>
        <p:nvSpPr>
          <p:cNvPr id="6" name="Stern mit 12 Zacken 5"/>
          <p:cNvSpPr/>
          <p:nvPr/>
        </p:nvSpPr>
        <p:spPr>
          <a:xfrm>
            <a:off x="1043608" y="1124744"/>
            <a:ext cx="144016" cy="144016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Stern mit 12 Zacken 7"/>
          <p:cNvSpPr/>
          <p:nvPr/>
        </p:nvSpPr>
        <p:spPr>
          <a:xfrm>
            <a:off x="1043608" y="5053826"/>
            <a:ext cx="144016" cy="144016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Stern mit 12 Zacken 8"/>
          <p:cNvSpPr/>
          <p:nvPr/>
        </p:nvSpPr>
        <p:spPr>
          <a:xfrm>
            <a:off x="1043608" y="5485874"/>
            <a:ext cx="144016" cy="144016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Stern mit 12 Zacken 9"/>
          <p:cNvSpPr/>
          <p:nvPr/>
        </p:nvSpPr>
        <p:spPr>
          <a:xfrm>
            <a:off x="1043608" y="6349970"/>
            <a:ext cx="144016" cy="144016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Stern mit 12 Zacken 10"/>
          <p:cNvSpPr/>
          <p:nvPr/>
        </p:nvSpPr>
        <p:spPr>
          <a:xfrm>
            <a:off x="1043608" y="5949280"/>
            <a:ext cx="144016" cy="144016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1322994" y="1012086"/>
            <a:ext cx="1457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Lernhaltung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1322994" y="4941168"/>
            <a:ext cx="47117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Wenn ich </a:t>
            </a:r>
            <a:r>
              <a:rPr lang="de-DE" sz="1600" dirty="0" err="1" smtClean="0"/>
              <a:t>xy</a:t>
            </a:r>
            <a:r>
              <a:rPr lang="de-DE" sz="1600" dirty="0" smtClean="0"/>
              <a:t> </a:t>
            </a:r>
            <a:r>
              <a:rPr lang="de-DE" sz="1600" dirty="0" err="1" smtClean="0"/>
              <a:t>warnehme</a:t>
            </a:r>
            <a:r>
              <a:rPr lang="de-DE" sz="1600" dirty="0" smtClean="0"/>
              <a:t> , reagiere ich so und so….</a:t>
            </a:r>
            <a:endParaRPr lang="de-DE" sz="1600" dirty="0"/>
          </a:p>
        </p:txBody>
      </p:sp>
      <p:sp>
        <p:nvSpPr>
          <p:cNvPr id="13" name="Textfeld 12"/>
          <p:cNvSpPr txBox="1"/>
          <p:nvPr/>
        </p:nvSpPr>
        <p:spPr>
          <a:xfrm>
            <a:off x="1331640" y="5836622"/>
            <a:ext cx="56106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Bin ich so wie ich sein will? Wie würde ich gerne reagieren?</a:t>
            </a:r>
            <a:endParaRPr lang="de-DE" sz="1600" dirty="0"/>
          </a:p>
        </p:txBody>
      </p:sp>
      <p:sp>
        <p:nvSpPr>
          <p:cNvPr id="14" name="Textfeld 13"/>
          <p:cNvSpPr txBox="1"/>
          <p:nvPr/>
        </p:nvSpPr>
        <p:spPr>
          <a:xfrm>
            <a:off x="1331640" y="5421289"/>
            <a:ext cx="5588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Vor was schützt mich das? Vor was schützt sich mein EGO?</a:t>
            </a:r>
            <a:endParaRPr lang="de-DE" sz="1600" dirty="0"/>
          </a:p>
        </p:txBody>
      </p:sp>
      <p:sp>
        <p:nvSpPr>
          <p:cNvPr id="15" name="Textfeld 14"/>
          <p:cNvSpPr txBox="1"/>
          <p:nvPr/>
        </p:nvSpPr>
        <p:spPr>
          <a:xfrm>
            <a:off x="1331640" y="6237312"/>
            <a:ext cx="73618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Welche (neuen) Schritte können mir helfen, so zu werden, wie ich sein möchte?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55692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  <p:bldP spid="9" grpId="0" animBg="1"/>
      <p:bldP spid="10" grpId="0" animBg="1"/>
      <p:bldP spid="11" grpId="0" animBg="1"/>
      <p:bldP spid="7" grpId="0"/>
      <p:bldP spid="12" grpId="0"/>
      <p:bldP spid="13" grpId="0"/>
      <p:bldP spid="14" grpId="0"/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7" y="-27384"/>
            <a:ext cx="849312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 rot="16200000">
            <a:off x="-2989957" y="3211859"/>
            <a:ext cx="6885384" cy="461665"/>
          </a:xfrm>
          <a:prstGeom prst="rect">
            <a:avLst/>
          </a:prstGeom>
          <a:solidFill>
            <a:srgbClr val="FFCC00"/>
          </a:solidFill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Menschenbilder</a:t>
            </a:r>
            <a:endParaRPr lang="de-DE" sz="2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061" y="1052669"/>
            <a:ext cx="3992171" cy="5616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809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7" y="-27384"/>
            <a:ext cx="849312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 rot="16200000">
            <a:off x="-2989957" y="3211859"/>
            <a:ext cx="6885384" cy="461665"/>
          </a:xfrm>
          <a:prstGeom prst="rect">
            <a:avLst/>
          </a:prstGeom>
          <a:solidFill>
            <a:srgbClr val="FFCC00"/>
          </a:solidFill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Menschenbilder</a:t>
            </a:r>
            <a:endParaRPr lang="de-DE" sz="2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37947"/>
            <a:ext cx="7079678" cy="5023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390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7" y="-27384"/>
            <a:ext cx="849312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 rot="16200000">
            <a:off x="-2989957" y="3211859"/>
            <a:ext cx="6885384" cy="461665"/>
          </a:xfrm>
          <a:prstGeom prst="rect">
            <a:avLst/>
          </a:prstGeom>
          <a:solidFill>
            <a:srgbClr val="FFCC00"/>
          </a:solidFill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Menschenbilder</a:t>
            </a:r>
            <a:endParaRPr lang="de-DE" sz="2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36203"/>
            <a:ext cx="7170762" cy="5088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341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 rot="16200000">
            <a:off x="-2989958" y="3211859"/>
            <a:ext cx="6885386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Lebensgestaltung/ Unterrichtsgestaltung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4067944" y="4223990"/>
            <a:ext cx="49685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- Beteiligung an für Gruppe/ Gesellschaft wichtigen </a:t>
            </a:r>
            <a:br>
              <a:rPr lang="de-DE" sz="1600" dirty="0" smtClean="0"/>
            </a:br>
            <a:r>
              <a:rPr lang="de-DE" sz="1600" dirty="0" smtClean="0"/>
              <a:t>  Entscheidungsprozessen; Identifikation mit Sinn</a:t>
            </a:r>
          </a:p>
          <a:p>
            <a:r>
              <a:rPr lang="de-DE" sz="1600" dirty="0" smtClean="0"/>
              <a:t>- Möglichkeit zu und Spaß an Engagement</a:t>
            </a:r>
          </a:p>
          <a:p>
            <a:r>
              <a:rPr lang="de-DE" sz="1600" dirty="0" smtClean="0"/>
              <a:t>- erreichbare Nähe? (Handhabbarkeit)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4067944" y="2609617"/>
            <a:ext cx="50810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- Gleichgewicht zwischen Anstrengung u. Erholung? </a:t>
            </a:r>
            <a:br>
              <a:rPr lang="de-DE" sz="1600" dirty="0" smtClean="0"/>
            </a:br>
            <a:r>
              <a:rPr lang="de-DE" sz="1600" dirty="0" smtClean="0"/>
              <a:t>- Herausforderungen </a:t>
            </a:r>
            <a:r>
              <a:rPr lang="de-DE" sz="1600" dirty="0" err="1" smtClean="0"/>
              <a:t>bewältigbar</a:t>
            </a:r>
            <a:r>
              <a:rPr lang="de-DE" sz="1600" dirty="0" smtClean="0"/>
              <a:t>?</a:t>
            </a:r>
          </a:p>
          <a:p>
            <a:r>
              <a:rPr lang="de-DE" sz="1600" dirty="0" smtClean="0"/>
              <a:t>- Unterstützung, Hilfe organisieren?</a:t>
            </a:r>
          </a:p>
          <a:p>
            <a:r>
              <a:rPr lang="de-DE" sz="1600" dirty="0" smtClean="0"/>
              <a:t>- weder Überforderung, noch Unterforderung,</a:t>
            </a:r>
          </a:p>
          <a:p>
            <a:r>
              <a:rPr lang="de-DE" sz="1600" dirty="0" smtClean="0"/>
              <a:t>- Fordern und Fördern im rechten Maß!</a:t>
            </a:r>
            <a:endParaRPr lang="de-DE" sz="1600" dirty="0"/>
          </a:p>
        </p:txBody>
      </p:sp>
      <p:sp>
        <p:nvSpPr>
          <p:cNvPr id="32" name="Textfeld 31"/>
          <p:cNvSpPr txBox="1"/>
          <p:nvPr/>
        </p:nvSpPr>
        <p:spPr>
          <a:xfrm>
            <a:off x="908016" y="1514874"/>
            <a:ext cx="2213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smtClean="0"/>
              <a:t>Verstehbarkeit der Lebenserfahrung</a:t>
            </a:r>
            <a:endParaRPr lang="de-DE" sz="1600" dirty="0"/>
          </a:p>
        </p:txBody>
      </p:sp>
      <p:sp>
        <p:nvSpPr>
          <p:cNvPr id="33" name="Textfeld 32"/>
          <p:cNvSpPr txBox="1"/>
          <p:nvPr/>
        </p:nvSpPr>
        <p:spPr>
          <a:xfrm>
            <a:off x="1114804" y="2788066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smtClean="0"/>
              <a:t>Gefühl der Handhabbarkeit</a:t>
            </a:r>
            <a:endParaRPr lang="de-DE" sz="1600" dirty="0"/>
          </a:p>
        </p:txBody>
      </p:sp>
      <p:sp>
        <p:nvSpPr>
          <p:cNvPr id="34" name="Textfeld 33"/>
          <p:cNvSpPr txBox="1"/>
          <p:nvPr/>
        </p:nvSpPr>
        <p:spPr>
          <a:xfrm>
            <a:off x="988020" y="4223990"/>
            <a:ext cx="20537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Sinn/ Bedeutsamkeit</a:t>
            </a:r>
            <a:endParaRPr lang="de-DE" sz="1600" dirty="0"/>
          </a:p>
        </p:txBody>
      </p:sp>
      <p:sp>
        <p:nvSpPr>
          <p:cNvPr id="35" name="Pfeil nach unten 34"/>
          <p:cNvSpPr/>
          <p:nvPr/>
        </p:nvSpPr>
        <p:spPr>
          <a:xfrm>
            <a:off x="1888904" y="2123673"/>
            <a:ext cx="252000" cy="612000"/>
          </a:xfrm>
          <a:prstGeom prst="downArrow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Pfeil nach unten 35"/>
          <p:cNvSpPr/>
          <p:nvPr/>
        </p:nvSpPr>
        <p:spPr>
          <a:xfrm>
            <a:off x="1870827" y="3537080"/>
            <a:ext cx="252000" cy="612000"/>
          </a:xfrm>
          <a:prstGeom prst="downArrow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Pfeil nach unten 36"/>
          <p:cNvSpPr/>
          <p:nvPr/>
        </p:nvSpPr>
        <p:spPr>
          <a:xfrm>
            <a:off x="1871272" y="4689208"/>
            <a:ext cx="252000" cy="612000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C000"/>
              </a:solidFill>
            </a:endParaRPr>
          </a:p>
        </p:txBody>
      </p:sp>
      <p:sp>
        <p:nvSpPr>
          <p:cNvPr id="38" name="Rechteck 37"/>
          <p:cNvSpPr/>
          <p:nvPr/>
        </p:nvSpPr>
        <p:spPr>
          <a:xfrm>
            <a:off x="1115616" y="5427221"/>
            <a:ext cx="2359940" cy="95410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/>
              </a:rPr>
              <a:t>Kohärenz</a:t>
            </a:r>
          </a:p>
          <a:p>
            <a:pPr algn="ctr"/>
            <a:r>
              <a:rPr lang="de-DE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/>
              </a:rPr>
              <a:t>Salutogenese</a:t>
            </a:r>
            <a:endParaRPr lang="de-DE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3"/>
              </a:solidFill>
              <a:effectLst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067944" y="1517883"/>
            <a:ext cx="4968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- In welchem Prozess befinde ich mich? Erlebe ich   </a:t>
            </a:r>
            <a:br>
              <a:rPr lang="de-DE" sz="1600" dirty="0" smtClean="0"/>
            </a:br>
            <a:r>
              <a:rPr lang="de-DE" sz="1600" dirty="0" smtClean="0"/>
              <a:t>  Konsistenz und Stimmigkeit, Regelmäßigkeit, aber </a:t>
            </a:r>
            <a:br>
              <a:rPr lang="de-DE" sz="1600" dirty="0" smtClean="0"/>
            </a:br>
            <a:r>
              <a:rPr lang="de-DE" sz="1600" dirty="0" smtClean="0"/>
              <a:t>  keine Monotonie; gibt es kleine Spielräume?</a:t>
            </a:r>
          </a:p>
        </p:txBody>
      </p:sp>
      <p:cxnSp>
        <p:nvCxnSpPr>
          <p:cNvPr id="39" name="Gerade Verbindung mit Pfeil 38"/>
          <p:cNvCxnSpPr/>
          <p:nvPr/>
        </p:nvCxnSpPr>
        <p:spPr>
          <a:xfrm>
            <a:off x="3275856" y="3068960"/>
            <a:ext cx="6028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mit Pfeil 39"/>
          <p:cNvCxnSpPr/>
          <p:nvPr/>
        </p:nvCxnSpPr>
        <p:spPr>
          <a:xfrm>
            <a:off x="3329392" y="4437112"/>
            <a:ext cx="5492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hteckiger Pfeil 6"/>
          <p:cNvSpPr/>
          <p:nvPr/>
        </p:nvSpPr>
        <p:spPr>
          <a:xfrm rot="10800000">
            <a:off x="4067944" y="5565432"/>
            <a:ext cx="1224136" cy="57385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79" y="260648"/>
            <a:ext cx="849312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feld 18"/>
          <p:cNvSpPr txBox="1"/>
          <p:nvPr/>
        </p:nvSpPr>
        <p:spPr>
          <a:xfrm>
            <a:off x="1" y="6536377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</a:rPr>
              <a:t>© Vera </a:t>
            </a:r>
            <a:r>
              <a:rPr lang="de-DE" sz="1200" dirty="0" err="1" smtClean="0">
                <a:solidFill>
                  <a:schemeClr val="bg1">
                    <a:lumMod val="50000"/>
                  </a:schemeClr>
                </a:solidFill>
              </a:rPr>
              <a:t>Mennemeier</a:t>
            </a:r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</a:rPr>
              <a:t>, April 2014     </a:t>
            </a:r>
            <a:r>
              <a:rPr lang="de-DE" sz="1200" dirty="0" err="1" smtClean="0">
                <a:solidFill>
                  <a:schemeClr val="bg1">
                    <a:lumMod val="50000"/>
                  </a:schemeClr>
                </a:solidFill>
              </a:rPr>
              <a:t>Thoméestraße</a:t>
            </a:r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</a:rPr>
              <a:t> 2     34117 Kassel     www.praxis-vera-mennemeier.de</a:t>
            </a:r>
            <a:endParaRPr lang="de-DE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22" name="Gerade Verbindung mit Pfeil 21"/>
          <p:cNvCxnSpPr/>
          <p:nvPr/>
        </p:nvCxnSpPr>
        <p:spPr>
          <a:xfrm flipV="1">
            <a:off x="3253260" y="1807261"/>
            <a:ext cx="59866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058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 rot="16200000">
            <a:off x="-2989958" y="3211859"/>
            <a:ext cx="6885386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Lebensgestaltung/ Unterrichtsgestaltung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971600" y="764704"/>
            <a:ext cx="7702558" cy="6001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de-DE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ier Qualitäten des Lebens   -   Balance = Gesundheit</a:t>
            </a:r>
            <a:endParaRPr lang="de-DE" sz="900" b="1" u="sng" dirty="0" smtClean="0"/>
          </a:p>
          <a:p>
            <a:r>
              <a:rPr lang="de-DE" sz="900" i="1" dirty="0"/>
              <a:t>(nach </a:t>
            </a:r>
            <a:r>
              <a:rPr lang="de-DE" sz="900" i="1" dirty="0" err="1" smtClean="0"/>
              <a:t>Peseschkian</a:t>
            </a:r>
            <a:r>
              <a:rPr lang="de-DE" sz="900" i="1" dirty="0" smtClean="0"/>
              <a:t>)</a:t>
            </a:r>
            <a:endParaRPr lang="de-DE" sz="900" i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89526"/>
            <a:ext cx="91440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551" y="2852936"/>
            <a:ext cx="2464211" cy="2464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3867039" y="2483604"/>
            <a:ext cx="1555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Körper/Sinne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5876762" y="3900375"/>
            <a:ext cx="107914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Leistung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4140351" y="5321468"/>
            <a:ext cx="1008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Kontakt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311246" y="3853328"/>
            <a:ext cx="2097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Phantasie/Zukunft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 rot="16200000">
            <a:off x="-2989958" y="3227248"/>
            <a:ext cx="6885386" cy="43088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Lebensgestaltung/ Balance Lebensbereiche</a:t>
            </a:r>
          </a:p>
        </p:txBody>
      </p:sp>
    </p:spTree>
    <p:extLst>
      <p:ext uri="{BB962C8B-B14F-4D97-AF65-F5344CB8AC3E}">
        <p14:creationId xmlns:p14="http://schemas.microsoft.com/office/powerpoint/2010/main" val="10837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 rot="16200000">
            <a:off x="-2989958" y="3227248"/>
            <a:ext cx="6885386" cy="43088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Lebensgestaltung/ Balance Lebensbereiche</a:t>
            </a:r>
            <a:endParaRPr lang="de-DE" sz="22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971600" y="836712"/>
            <a:ext cx="7702558" cy="6001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de-DE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ier Qualitäten des Lebens   -   Balance = Gesundheit</a:t>
            </a:r>
            <a:endParaRPr lang="de-DE" sz="900" b="1" u="sng" dirty="0" smtClean="0"/>
          </a:p>
          <a:p>
            <a:r>
              <a:rPr lang="de-DE" sz="900" i="1" dirty="0"/>
              <a:t>(nach </a:t>
            </a:r>
            <a:r>
              <a:rPr lang="de-DE" sz="900" i="1" dirty="0" err="1" smtClean="0"/>
              <a:t>Peseschkian</a:t>
            </a:r>
            <a:r>
              <a:rPr lang="de-DE" sz="900" i="1" dirty="0" smtClean="0"/>
              <a:t>)</a:t>
            </a:r>
            <a:endParaRPr lang="de-DE" sz="900" i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89526"/>
            <a:ext cx="91440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551" y="2852936"/>
            <a:ext cx="2464211" cy="2464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3867039" y="2483604"/>
            <a:ext cx="1555234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Körper/Sinne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5876762" y="3900375"/>
            <a:ext cx="1079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Leistung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4140351" y="5321468"/>
            <a:ext cx="1008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Kontakt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311246" y="3853328"/>
            <a:ext cx="2097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Phantasie/Zukunft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5580112" y="2300599"/>
            <a:ext cx="3510898" cy="14773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Sinneseindrücke erleben und</a:t>
            </a:r>
          </a:p>
          <a:p>
            <a:r>
              <a:rPr lang="de-DE" dirty="0"/>
              <a:t>verarbeiten, Körper-Ich-Gefühl, </a:t>
            </a:r>
          </a:p>
          <a:p>
            <a:r>
              <a:rPr lang="de-DE" dirty="0"/>
              <a:t>Gesundheit – Krankheit,</a:t>
            </a:r>
          </a:p>
          <a:p>
            <a:r>
              <a:rPr lang="de-DE" dirty="0"/>
              <a:t>Essen, Wachsein, Schlafen, </a:t>
            </a:r>
          </a:p>
          <a:p>
            <a:r>
              <a:rPr lang="de-DE" dirty="0"/>
              <a:t>Körperpflege, Sport, Sexualität...</a:t>
            </a:r>
          </a:p>
        </p:txBody>
      </p:sp>
    </p:spTree>
    <p:extLst>
      <p:ext uri="{BB962C8B-B14F-4D97-AF65-F5344CB8AC3E}">
        <p14:creationId xmlns:p14="http://schemas.microsoft.com/office/powerpoint/2010/main" val="274155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 rot="16200000">
            <a:off x="-2989958" y="3227248"/>
            <a:ext cx="6885386" cy="43088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Lebensgestaltung/ Balance Lebensbereiche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971600" y="836712"/>
            <a:ext cx="7702558" cy="6001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de-DE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ier Qualitäten des Lebens   -   Balance = Gesundheit</a:t>
            </a:r>
            <a:endParaRPr lang="de-DE" sz="900" b="1" u="sng" dirty="0" smtClean="0"/>
          </a:p>
          <a:p>
            <a:r>
              <a:rPr lang="de-DE" sz="900" i="1" dirty="0"/>
              <a:t>(nach </a:t>
            </a:r>
            <a:r>
              <a:rPr lang="de-DE" sz="900" i="1" dirty="0" err="1" smtClean="0"/>
              <a:t>Peseschkian</a:t>
            </a:r>
            <a:r>
              <a:rPr lang="de-DE" sz="900" i="1" dirty="0" smtClean="0"/>
              <a:t>)</a:t>
            </a:r>
            <a:endParaRPr lang="de-DE" sz="900" i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89526"/>
            <a:ext cx="91440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551" y="2852936"/>
            <a:ext cx="2464211" cy="2464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3867039" y="2483604"/>
            <a:ext cx="1555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Körper/Sinne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5876762" y="3900375"/>
            <a:ext cx="1079142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Leistung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4140351" y="5321468"/>
            <a:ext cx="1008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Kontakt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311246" y="3853328"/>
            <a:ext cx="2097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Phantasie/Zukunft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5836228" y="4424045"/>
            <a:ext cx="3128260" cy="87716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de-DE" sz="1700" dirty="0" smtClean="0"/>
              <a:t>Denken und Verstand, </a:t>
            </a:r>
          </a:p>
          <a:p>
            <a:r>
              <a:rPr lang="de-DE" sz="1700" dirty="0" smtClean="0"/>
              <a:t>Probleme lösen, Leistung optimieren...</a:t>
            </a:r>
            <a:endParaRPr lang="de-DE" sz="1700" dirty="0"/>
          </a:p>
        </p:txBody>
      </p:sp>
    </p:spTree>
    <p:extLst>
      <p:ext uri="{BB962C8B-B14F-4D97-AF65-F5344CB8AC3E}">
        <p14:creationId xmlns:p14="http://schemas.microsoft.com/office/powerpoint/2010/main" val="358603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 rot="16200000">
            <a:off x="-2989958" y="3227248"/>
            <a:ext cx="6885386" cy="43088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Lebensgestaltung/ Balance Lebensbereiche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971600" y="908720"/>
            <a:ext cx="7702558" cy="6001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de-DE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ier Qualitäten des Lebens   -   Balance = Gesundheit</a:t>
            </a:r>
            <a:endParaRPr lang="de-DE" sz="900" b="1" u="sng" dirty="0" smtClean="0"/>
          </a:p>
          <a:p>
            <a:r>
              <a:rPr lang="de-DE" sz="900" i="1" dirty="0"/>
              <a:t>(nach </a:t>
            </a:r>
            <a:r>
              <a:rPr lang="de-DE" sz="900" i="1" dirty="0" err="1" smtClean="0"/>
              <a:t>Peseschkian</a:t>
            </a:r>
            <a:r>
              <a:rPr lang="de-DE" sz="900" i="1" dirty="0" smtClean="0"/>
              <a:t>)</a:t>
            </a:r>
            <a:endParaRPr lang="de-DE" sz="900" i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89526"/>
            <a:ext cx="91440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551" y="2204864"/>
            <a:ext cx="2464211" cy="2464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3867039" y="1835532"/>
            <a:ext cx="1555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Körper/Sinne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5876762" y="3252303"/>
            <a:ext cx="1079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Leistung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4140351" y="4673396"/>
            <a:ext cx="1008609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Kontakt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311246" y="3205256"/>
            <a:ext cx="2097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Phantasie/Zukunft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755576" y="4179461"/>
            <a:ext cx="3312767" cy="166199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700" dirty="0"/>
              <a:t>Tradition, Soziale Beziehungen aufnehmen und pflegen/ Beziehung zu sich selbst, Partner, Familie, Nachbarn, andere Menschen und Gruppen, Schichten, Kulturen…</a:t>
            </a:r>
          </a:p>
        </p:txBody>
      </p:sp>
    </p:spTree>
    <p:extLst>
      <p:ext uri="{BB962C8B-B14F-4D97-AF65-F5344CB8AC3E}">
        <p14:creationId xmlns:p14="http://schemas.microsoft.com/office/powerpoint/2010/main" val="40414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 rot="16200000">
            <a:off x="-2989958" y="3227248"/>
            <a:ext cx="6885386" cy="43088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Lebensgestaltung/ Balance Lebensbereiche</a:t>
            </a:r>
            <a:endParaRPr lang="de-DE" sz="22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971600" y="836712"/>
            <a:ext cx="7702558" cy="6001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de-DE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ier Qualitäten des Lebens   -   Balance = Gesundheit</a:t>
            </a:r>
            <a:endParaRPr lang="de-DE" sz="900" b="1" u="sng" dirty="0" smtClean="0"/>
          </a:p>
          <a:p>
            <a:r>
              <a:rPr lang="de-DE" sz="900" i="1" dirty="0"/>
              <a:t>(nach </a:t>
            </a:r>
            <a:r>
              <a:rPr lang="de-DE" sz="900" i="1" dirty="0" err="1" smtClean="0"/>
              <a:t>Peseschkian</a:t>
            </a:r>
            <a:r>
              <a:rPr lang="de-DE" sz="900" i="1" dirty="0" smtClean="0"/>
              <a:t>)</a:t>
            </a:r>
            <a:endParaRPr lang="de-DE" sz="900" i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89526"/>
            <a:ext cx="91440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551" y="2852936"/>
            <a:ext cx="2464211" cy="2464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3867039" y="2483604"/>
            <a:ext cx="1555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Körper/Sinne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5876762" y="3900375"/>
            <a:ext cx="1079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Leistung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4140351" y="5321468"/>
            <a:ext cx="1008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Kontakt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311246" y="3853328"/>
            <a:ext cx="2097049" cy="369332"/>
          </a:xfrm>
          <a:prstGeom prst="rect">
            <a:avLst/>
          </a:prstGeom>
          <a:solidFill>
            <a:srgbClr val="9966FF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Phantasie/Zukunft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755576" y="2434243"/>
            <a:ext cx="3039455" cy="1138773"/>
          </a:xfrm>
          <a:prstGeom prst="rect">
            <a:avLst/>
          </a:prstGeom>
          <a:solidFill>
            <a:srgbClr val="9966FF"/>
          </a:solidFill>
        </p:spPr>
        <p:txBody>
          <a:bodyPr wrap="square" rtlCol="0">
            <a:spAutoFit/>
          </a:bodyPr>
          <a:lstStyle/>
          <a:p>
            <a:r>
              <a:rPr lang="de-DE" sz="1700" dirty="0" smtClean="0"/>
              <a:t>Intuition und Fantasie,</a:t>
            </a:r>
          </a:p>
          <a:p>
            <a:r>
              <a:rPr lang="de-DE" sz="1700" dirty="0" smtClean="0"/>
              <a:t>Ressourcen nutzen, Ziele (=Zukunft) optimistisch und sinngebend entwerfen</a:t>
            </a:r>
            <a:endParaRPr lang="de-DE" sz="1700" dirty="0"/>
          </a:p>
        </p:txBody>
      </p:sp>
    </p:spTree>
    <p:extLst>
      <p:ext uri="{BB962C8B-B14F-4D97-AF65-F5344CB8AC3E}">
        <p14:creationId xmlns:p14="http://schemas.microsoft.com/office/powerpoint/2010/main" val="345950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 rot="16200000">
            <a:off x="-2989958" y="3227248"/>
            <a:ext cx="6885386" cy="43088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Lebensgestaltung/ Balance Lebensbereiche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971600" y="260648"/>
            <a:ext cx="7702558" cy="6001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de-DE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ier Qualitäten des Lebens   -   Balance = Gesundheit</a:t>
            </a:r>
            <a:endParaRPr lang="de-DE" sz="900" b="1" u="sng" dirty="0" smtClean="0"/>
          </a:p>
          <a:p>
            <a:r>
              <a:rPr lang="de-DE" sz="900" i="1" dirty="0"/>
              <a:t>(nach </a:t>
            </a:r>
            <a:r>
              <a:rPr lang="de-DE" sz="900" i="1" dirty="0" err="1" smtClean="0"/>
              <a:t>Peseschkian</a:t>
            </a:r>
            <a:r>
              <a:rPr lang="de-DE" sz="900" i="1" dirty="0" smtClean="0"/>
              <a:t>)</a:t>
            </a:r>
            <a:endParaRPr lang="de-DE" sz="900" i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89526"/>
            <a:ext cx="91440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492897"/>
            <a:ext cx="2232248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4140351" y="4961428"/>
            <a:ext cx="1008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Kontakt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311246" y="3356992"/>
            <a:ext cx="2097049" cy="369332"/>
          </a:xfrm>
          <a:prstGeom prst="rect">
            <a:avLst/>
          </a:prstGeom>
          <a:solidFill>
            <a:srgbClr val="9966FF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Phantasie/Zukunft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755576" y="1772816"/>
            <a:ext cx="3039455" cy="1138773"/>
          </a:xfrm>
          <a:prstGeom prst="rect">
            <a:avLst/>
          </a:prstGeom>
          <a:solidFill>
            <a:srgbClr val="9966FF"/>
          </a:solidFill>
        </p:spPr>
        <p:txBody>
          <a:bodyPr wrap="square" rtlCol="0">
            <a:spAutoFit/>
          </a:bodyPr>
          <a:lstStyle/>
          <a:p>
            <a:r>
              <a:rPr lang="de-DE" sz="1700" dirty="0" smtClean="0"/>
              <a:t>Intuition und Fantasie,</a:t>
            </a:r>
          </a:p>
          <a:p>
            <a:r>
              <a:rPr lang="de-DE" sz="1700" dirty="0" smtClean="0"/>
              <a:t>Ressourcen nutzen, Ziele (=Zukunft) optimistisch und sinngebend entwerfen</a:t>
            </a:r>
            <a:endParaRPr lang="de-DE" sz="1700" dirty="0"/>
          </a:p>
        </p:txBody>
      </p:sp>
      <p:sp>
        <p:nvSpPr>
          <p:cNvPr id="13" name="Textfeld 12"/>
          <p:cNvSpPr txBox="1"/>
          <p:nvPr/>
        </p:nvSpPr>
        <p:spPr>
          <a:xfrm>
            <a:off x="3867039" y="1988840"/>
            <a:ext cx="1555234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Körper/Sinne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5580112" y="1484784"/>
            <a:ext cx="3479671" cy="14773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Sinneseindrücke erleben und</a:t>
            </a:r>
          </a:p>
          <a:p>
            <a:r>
              <a:rPr lang="de-DE" dirty="0" smtClean="0"/>
              <a:t>verarbeiten, Körper-Ich-Gefühl, </a:t>
            </a:r>
          </a:p>
          <a:p>
            <a:r>
              <a:rPr lang="de-DE" dirty="0" smtClean="0"/>
              <a:t>Gesundheit – Krankheit,</a:t>
            </a:r>
          </a:p>
          <a:p>
            <a:r>
              <a:rPr lang="de-DE" dirty="0" smtClean="0"/>
              <a:t>Essen, Wachsein, Schlafen, </a:t>
            </a:r>
          </a:p>
          <a:p>
            <a:r>
              <a:rPr lang="de-DE" dirty="0" smtClean="0"/>
              <a:t>Körperpflege, Sport, Sexualität...</a:t>
            </a:r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>
            <a:off x="5876762" y="3429000"/>
            <a:ext cx="1079142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Leistung</a:t>
            </a:r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5545898" y="4184292"/>
            <a:ext cx="3418590" cy="87716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de-DE" sz="1700" dirty="0" smtClean="0"/>
              <a:t>Denken und Verstand, </a:t>
            </a:r>
          </a:p>
          <a:p>
            <a:r>
              <a:rPr lang="de-DE" sz="1700" dirty="0" smtClean="0"/>
              <a:t>Probleme lösen, Leistung optimieren...</a:t>
            </a:r>
            <a:endParaRPr lang="de-DE" sz="1700" dirty="0"/>
          </a:p>
        </p:txBody>
      </p:sp>
      <p:sp>
        <p:nvSpPr>
          <p:cNvPr id="17" name="Textfeld 16"/>
          <p:cNvSpPr txBox="1"/>
          <p:nvPr/>
        </p:nvSpPr>
        <p:spPr>
          <a:xfrm>
            <a:off x="4140351" y="4961428"/>
            <a:ext cx="1008609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Kontakt</a:t>
            </a:r>
            <a:endParaRPr lang="de-DE" dirty="0"/>
          </a:p>
        </p:txBody>
      </p:sp>
      <p:sp>
        <p:nvSpPr>
          <p:cNvPr id="18" name="Textfeld 17"/>
          <p:cNvSpPr txBox="1"/>
          <p:nvPr/>
        </p:nvSpPr>
        <p:spPr>
          <a:xfrm>
            <a:off x="755576" y="4467493"/>
            <a:ext cx="3312767" cy="166199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700" dirty="0" smtClean="0"/>
              <a:t>Tradition, Soziale Beziehungen aufnehmen und pflegen/ Beziehung zu sich selbst, Partner, Familie, Nachbarn, andere Menschen und Gruppen, Schichten, Kulturen…</a:t>
            </a:r>
            <a:endParaRPr lang="de-DE" sz="1700" dirty="0"/>
          </a:p>
        </p:txBody>
      </p:sp>
    </p:spTree>
    <p:extLst>
      <p:ext uri="{BB962C8B-B14F-4D97-AF65-F5344CB8AC3E}">
        <p14:creationId xmlns:p14="http://schemas.microsoft.com/office/powerpoint/2010/main" val="383945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recision Gem - Custom Cut Loose Faceted Gemstones Made in US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81" y="3573016"/>
            <a:ext cx="8136900" cy="2949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nhaltsplatzhalter 2"/>
          <p:cNvSpPr txBox="1">
            <a:spLocks/>
          </p:cNvSpPr>
          <p:nvPr/>
        </p:nvSpPr>
        <p:spPr>
          <a:xfrm rot="16200000">
            <a:off x="-2925450" y="3176970"/>
            <a:ext cx="6858001" cy="504057"/>
          </a:xfrm>
          <a:prstGeom prst="rect">
            <a:avLst/>
          </a:prstGeom>
          <a:solidFill>
            <a:srgbClr val="FFFF66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de-DE" dirty="0" smtClean="0"/>
              <a:t>Einleitung</a:t>
            </a:r>
          </a:p>
          <a:p>
            <a:pPr marL="0" indent="0">
              <a:buFont typeface="Arial" pitchFamily="34" charset="0"/>
              <a:buNone/>
            </a:pPr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2310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 rot="16200000">
            <a:off x="-3032346" y="3211859"/>
            <a:ext cx="6885386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Lebensgestaltung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80" y="220910"/>
            <a:ext cx="8502819" cy="6376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755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ylinder 1"/>
          <p:cNvSpPr/>
          <p:nvPr/>
        </p:nvSpPr>
        <p:spPr>
          <a:xfrm rot="282035">
            <a:off x="1068339" y="4140021"/>
            <a:ext cx="7773071" cy="1565403"/>
          </a:xfrm>
          <a:prstGeom prst="can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/>
          <p:cNvSpPr txBox="1"/>
          <p:nvPr/>
        </p:nvSpPr>
        <p:spPr>
          <a:xfrm rot="16200000">
            <a:off x="-2989958" y="3211859"/>
            <a:ext cx="6885386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Lebensgestaltung/ Unterrichtsgestaltung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971600" y="836712"/>
            <a:ext cx="7702558" cy="6001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de-DE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ier Qualitäten des Lebens   -   Balance = Gesundheit</a:t>
            </a:r>
            <a:endParaRPr lang="de-DE" sz="900" b="1" u="sng" dirty="0" smtClean="0"/>
          </a:p>
          <a:p>
            <a:r>
              <a:rPr lang="de-DE" sz="900" i="1" dirty="0"/>
              <a:t>(nach </a:t>
            </a:r>
            <a:r>
              <a:rPr lang="de-DE" sz="900" i="1" dirty="0" err="1" smtClean="0"/>
              <a:t>Peseschkian</a:t>
            </a:r>
            <a:r>
              <a:rPr lang="de-DE" sz="900" i="1" dirty="0" smtClean="0"/>
              <a:t>)</a:t>
            </a:r>
            <a:endParaRPr lang="de-DE" sz="900" i="1" dirty="0"/>
          </a:p>
        </p:txBody>
      </p:sp>
      <p:cxnSp>
        <p:nvCxnSpPr>
          <p:cNvPr id="13" name="Gerade Verbindung 12"/>
          <p:cNvCxnSpPr/>
          <p:nvPr/>
        </p:nvCxnSpPr>
        <p:spPr>
          <a:xfrm>
            <a:off x="2243926" y="4338969"/>
            <a:ext cx="4923346" cy="4227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>
            <a:stCxn id="17" idx="3"/>
          </p:cNvCxnSpPr>
          <p:nvPr/>
        </p:nvCxnSpPr>
        <p:spPr>
          <a:xfrm>
            <a:off x="3982824" y="4336882"/>
            <a:ext cx="1309256" cy="4248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Würfel 15"/>
          <p:cNvSpPr/>
          <p:nvPr/>
        </p:nvSpPr>
        <p:spPr>
          <a:xfrm rot="237678">
            <a:off x="7001861" y="3310639"/>
            <a:ext cx="1408896" cy="1646892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7000543" y="3933056"/>
            <a:ext cx="1118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Leistung</a:t>
            </a:r>
            <a:endParaRPr lang="de-DE" dirty="0"/>
          </a:p>
        </p:txBody>
      </p:sp>
      <p:sp>
        <p:nvSpPr>
          <p:cNvPr id="17" name="Würfel 16"/>
          <p:cNvSpPr/>
          <p:nvPr/>
        </p:nvSpPr>
        <p:spPr>
          <a:xfrm rot="371102">
            <a:off x="3422856" y="3515523"/>
            <a:ext cx="1417447" cy="835035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3616167" y="3866271"/>
            <a:ext cx="91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Körper</a:t>
            </a:r>
            <a:endParaRPr lang="de-DE" dirty="0"/>
          </a:p>
        </p:txBody>
      </p:sp>
      <p:sp>
        <p:nvSpPr>
          <p:cNvPr id="19" name="Zylinder 18"/>
          <p:cNvSpPr/>
          <p:nvPr/>
        </p:nvSpPr>
        <p:spPr>
          <a:xfrm rot="458340">
            <a:off x="1266609" y="3013687"/>
            <a:ext cx="1345284" cy="1412284"/>
          </a:xfrm>
          <a:prstGeom prst="ca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1408717" y="3308791"/>
            <a:ext cx="11063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Fantasie/</a:t>
            </a:r>
          </a:p>
          <a:p>
            <a:r>
              <a:rPr lang="de-DE" dirty="0" smtClean="0"/>
              <a:t>Zukunft/</a:t>
            </a:r>
          </a:p>
          <a:p>
            <a:r>
              <a:rPr lang="de-DE" dirty="0" smtClean="0"/>
              <a:t>Sinn</a:t>
            </a:r>
            <a:endParaRPr lang="de-DE" dirty="0"/>
          </a:p>
        </p:txBody>
      </p:sp>
      <p:sp>
        <p:nvSpPr>
          <p:cNvPr id="24" name="Zylinder 23"/>
          <p:cNvSpPr/>
          <p:nvPr/>
        </p:nvSpPr>
        <p:spPr>
          <a:xfrm rot="353666">
            <a:off x="4912311" y="4032353"/>
            <a:ext cx="1387919" cy="923330"/>
          </a:xfrm>
          <a:prstGeom prst="can">
            <a:avLst>
              <a:gd name="adj" fmla="val 3777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5036997" y="4392393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Kontakte</a:t>
            </a:r>
            <a:endParaRPr lang="de-DE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89526"/>
            <a:ext cx="91440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C:\Users\Mennemeier\AppData\Local\Microsoft\Windows\Temporary Internet Files\Content.IE5\1V33NYXV\MC90007879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2028">
            <a:off x="1247046" y="2534554"/>
            <a:ext cx="2024402" cy="2997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99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ylinder 1"/>
          <p:cNvSpPr/>
          <p:nvPr/>
        </p:nvSpPr>
        <p:spPr>
          <a:xfrm rot="282035">
            <a:off x="1068339" y="4212029"/>
            <a:ext cx="7773071" cy="1565403"/>
          </a:xfrm>
          <a:prstGeom prst="can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/>
          <p:cNvSpPr txBox="1"/>
          <p:nvPr/>
        </p:nvSpPr>
        <p:spPr>
          <a:xfrm rot="16200000">
            <a:off x="-2989958" y="3211859"/>
            <a:ext cx="6885386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Lebensgestaltung/ Unterrichtsgestaltung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971600" y="836712"/>
            <a:ext cx="7702558" cy="6001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de-DE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ier Qualitäten des Lebens   -   Balance = Gesundheit</a:t>
            </a:r>
            <a:endParaRPr lang="de-DE" sz="900" b="1" u="sng" dirty="0" smtClean="0"/>
          </a:p>
          <a:p>
            <a:r>
              <a:rPr lang="de-DE" sz="900" i="1" dirty="0"/>
              <a:t>(nach </a:t>
            </a:r>
            <a:r>
              <a:rPr lang="de-DE" sz="900" i="1" dirty="0" err="1" smtClean="0"/>
              <a:t>Peseschkian</a:t>
            </a:r>
            <a:r>
              <a:rPr lang="de-DE" sz="900" i="1" dirty="0" smtClean="0"/>
              <a:t>)</a:t>
            </a:r>
            <a:endParaRPr lang="de-DE" sz="900" i="1" dirty="0"/>
          </a:p>
        </p:txBody>
      </p:sp>
      <p:cxnSp>
        <p:nvCxnSpPr>
          <p:cNvPr id="13" name="Gerade Verbindung 12"/>
          <p:cNvCxnSpPr/>
          <p:nvPr/>
        </p:nvCxnSpPr>
        <p:spPr>
          <a:xfrm>
            <a:off x="2243926" y="4410977"/>
            <a:ext cx="4923346" cy="4227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>
            <a:stCxn id="17" idx="3"/>
          </p:cNvCxnSpPr>
          <p:nvPr/>
        </p:nvCxnSpPr>
        <p:spPr>
          <a:xfrm>
            <a:off x="3982824" y="4408890"/>
            <a:ext cx="1309256" cy="4248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Würfel 15"/>
          <p:cNvSpPr/>
          <p:nvPr/>
        </p:nvSpPr>
        <p:spPr>
          <a:xfrm rot="237678">
            <a:off x="7001861" y="3382647"/>
            <a:ext cx="1408896" cy="1646892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7000543" y="4005064"/>
            <a:ext cx="1118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Leistung</a:t>
            </a:r>
            <a:endParaRPr lang="de-DE" dirty="0"/>
          </a:p>
        </p:txBody>
      </p:sp>
      <p:sp>
        <p:nvSpPr>
          <p:cNvPr id="17" name="Würfel 16"/>
          <p:cNvSpPr/>
          <p:nvPr/>
        </p:nvSpPr>
        <p:spPr>
          <a:xfrm rot="371102">
            <a:off x="3422856" y="3587531"/>
            <a:ext cx="1417447" cy="835035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3616167" y="3938279"/>
            <a:ext cx="91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Körper</a:t>
            </a:r>
            <a:endParaRPr lang="de-DE" dirty="0"/>
          </a:p>
        </p:txBody>
      </p:sp>
      <p:sp>
        <p:nvSpPr>
          <p:cNvPr id="19" name="Zylinder 18"/>
          <p:cNvSpPr/>
          <p:nvPr/>
        </p:nvSpPr>
        <p:spPr>
          <a:xfrm rot="458340">
            <a:off x="1266609" y="3085695"/>
            <a:ext cx="1345284" cy="1412284"/>
          </a:xfrm>
          <a:prstGeom prst="ca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1408717" y="3380799"/>
            <a:ext cx="11063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Fantasie/</a:t>
            </a:r>
          </a:p>
          <a:p>
            <a:r>
              <a:rPr lang="de-DE" dirty="0" smtClean="0"/>
              <a:t>Zukunft/</a:t>
            </a:r>
          </a:p>
          <a:p>
            <a:r>
              <a:rPr lang="de-DE" dirty="0" smtClean="0"/>
              <a:t>Sinn</a:t>
            </a:r>
            <a:endParaRPr lang="de-DE" dirty="0"/>
          </a:p>
        </p:txBody>
      </p:sp>
      <p:sp>
        <p:nvSpPr>
          <p:cNvPr id="24" name="Zylinder 23"/>
          <p:cNvSpPr/>
          <p:nvPr/>
        </p:nvSpPr>
        <p:spPr>
          <a:xfrm rot="353666">
            <a:off x="4912311" y="4104361"/>
            <a:ext cx="1387919" cy="923330"/>
          </a:xfrm>
          <a:prstGeom prst="can">
            <a:avLst>
              <a:gd name="adj" fmla="val 3777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5036997" y="4464401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Kontakte</a:t>
            </a:r>
            <a:endParaRPr lang="de-DE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89526"/>
            <a:ext cx="91440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C:\Users\Mennemeier\AppData\Local\Microsoft\Windows\Temporary Internet Files\Content.IE5\1V33NYXV\MC90007879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2028">
            <a:off x="1247046" y="2619284"/>
            <a:ext cx="2024402" cy="2997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egende mit Pfeil nach unten 4"/>
          <p:cNvSpPr/>
          <p:nvPr/>
        </p:nvSpPr>
        <p:spPr>
          <a:xfrm>
            <a:off x="3203848" y="2348881"/>
            <a:ext cx="2016224" cy="1368152"/>
          </a:xfrm>
          <a:prstGeom prst="downArrowCallou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u="sng" dirty="0" smtClean="0"/>
              <a:t>Mittel der Sinne</a:t>
            </a:r>
          </a:p>
          <a:p>
            <a:pPr algn="ctr"/>
            <a:r>
              <a:rPr lang="de-DE" b="1" dirty="0" smtClean="0"/>
              <a:t>Gesundheit</a:t>
            </a:r>
          </a:p>
          <a:p>
            <a:pPr algn="ctr"/>
            <a:r>
              <a:rPr lang="de-DE" b="1" dirty="0" smtClean="0"/>
              <a:t>Körper-Identität</a:t>
            </a:r>
            <a:endParaRPr lang="de-DE" b="1" dirty="0"/>
          </a:p>
        </p:txBody>
      </p:sp>
      <p:sp>
        <p:nvSpPr>
          <p:cNvPr id="20" name="Textfeld 19"/>
          <p:cNvSpPr txBox="1"/>
          <p:nvPr/>
        </p:nvSpPr>
        <p:spPr>
          <a:xfrm>
            <a:off x="5316961" y="2591508"/>
            <a:ext cx="3448380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Körpererleben, </a:t>
            </a:r>
          </a:p>
          <a:p>
            <a:r>
              <a:rPr lang="de-DE" dirty="0" smtClean="0"/>
              <a:t>Körper-Ich-Gefühl, Gesundheit,</a:t>
            </a:r>
          </a:p>
          <a:p>
            <a:r>
              <a:rPr lang="de-DE" dirty="0" smtClean="0"/>
              <a:t>Sinneseindrücke erleben</a:t>
            </a:r>
            <a:r>
              <a:rPr lang="de-DE" dirty="0"/>
              <a:t> </a:t>
            </a:r>
            <a:r>
              <a:rPr lang="de-DE" dirty="0" smtClean="0"/>
              <a:t>und</a:t>
            </a:r>
          </a:p>
          <a:p>
            <a:r>
              <a:rPr lang="de-DE" dirty="0" smtClean="0"/>
              <a:t>verarbeiten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6243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ylinder 1"/>
          <p:cNvSpPr/>
          <p:nvPr/>
        </p:nvSpPr>
        <p:spPr>
          <a:xfrm rot="282035">
            <a:off x="1068339" y="4212029"/>
            <a:ext cx="7773071" cy="1565403"/>
          </a:xfrm>
          <a:prstGeom prst="can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/>
          <p:cNvSpPr txBox="1"/>
          <p:nvPr/>
        </p:nvSpPr>
        <p:spPr>
          <a:xfrm rot="16200000">
            <a:off x="-2989958" y="3211859"/>
            <a:ext cx="6885386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Lebensgestaltung/ Unterrichtsgestaltung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971600" y="836712"/>
            <a:ext cx="7702558" cy="6001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de-DE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ier Qualitäten des Lebens   -   Balance = Gesundheit</a:t>
            </a:r>
            <a:endParaRPr lang="de-DE" sz="900" b="1" u="sng" dirty="0" smtClean="0"/>
          </a:p>
          <a:p>
            <a:r>
              <a:rPr lang="de-DE" sz="900" i="1" dirty="0"/>
              <a:t>(nach </a:t>
            </a:r>
            <a:r>
              <a:rPr lang="de-DE" sz="900" i="1" dirty="0" err="1" smtClean="0"/>
              <a:t>Peseschkian</a:t>
            </a:r>
            <a:r>
              <a:rPr lang="de-DE" sz="900" i="1" dirty="0" smtClean="0"/>
              <a:t>)</a:t>
            </a:r>
            <a:endParaRPr lang="de-DE" sz="900" i="1" dirty="0"/>
          </a:p>
        </p:txBody>
      </p:sp>
      <p:cxnSp>
        <p:nvCxnSpPr>
          <p:cNvPr id="13" name="Gerade Verbindung 12"/>
          <p:cNvCxnSpPr/>
          <p:nvPr/>
        </p:nvCxnSpPr>
        <p:spPr>
          <a:xfrm>
            <a:off x="2243926" y="4410977"/>
            <a:ext cx="4923346" cy="4227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>
            <a:stCxn id="17" idx="3"/>
          </p:cNvCxnSpPr>
          <p:nvPr/>
        </p:nvCxnSpPr>
        <p:spPr>
          <a:xfrm>
            <a:off x="3982824" y="4408890"/>
            <a:ext cx="1309256" cy="4248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Würfel 15"/>
          <p:cNvSpPr/>
          <p:nvPr/>
        </p:nvSpPr>
        <p:spPr>
          <a:xfrm rot="237678">
            <a:off x="7001861" y="3382647"/>
            <a:ext cx="1408896" cy="1646892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7000543" y="4005064"/>
            <a:ext cx="1118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Leistung</a:t>
            </a:r>
            <a:endParaRPr lang="de-DE" dirty="0"/>
          </a:p>
        </p:txBody>
      </p:sp>
      <p:sp>
        <p:nvSpPr>
          <p:cNvPr id="17" name="Würfel 16"/>
          <p:cNvSpPr/>
          <p:nvPr/>
        </p:nvSpPr>
        <p:spPr>
          <a:xfrm rot="371102">
            <a:off x="3422856" y="3587531"/>
            <a:ext cx="1417447" cy="835035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3616167" y="3938279"/>
            <a:ext cx="91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Körper</a:t>
            </a:r>
            <a:endParaRPr lang="de-DE" dirty="0"/>
          </a:p>
        </p:txBody>
      </p:sp>
      <p:sp>
        <p:nvSpPr>
          <p:cNvPr id="19" name="Zylinder 18"/>
          <p:cNvSpPr/>
          <p:nvPr/>
        </p:nvSpPr>
        <p:spPr>
          <a:xfrm rot="458340">
            <a:off x="1266609" y="3085695"/>
            <a:ext cx="1345284" cy="1412284"/>
          </a:xfrm>
          <a:prstGeom prst="ca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1408717" y="3380799"/>
            <a:ext cx="11063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Fantasie/</a:t>
            </a:r>
          </a:p>
          <a:p>
            <a:r>
              <a:rPr lang="de-DE" dirty="0" smtClean="0"/>
              <a:t>Zukunft/</a:t>
            </a:r>
          </a:p>
          <a:p>
            <a:r>
              <a:rPr lang="de-DE" dirty="0" smtClean="0"/>
              <a:t>Sinn</a:t>
            </a:r>
            <a:endParaRPr lang="de-DE" dirty="0"/>
          </a:p>
        </p:txBody>
      </p:sp>
      <p:sp>
        <p:nvSpPr>
          <p:cNvPr id="24" name="Zylinder 23"/>
          <p:cNvSpPr/>
          <p:nvPr/>
        </p:nvSpPr>
        <p:spPr>
          <a:xfrm rot="353666">
            <a:off x="4912311" y="4104361"/>
            <a:ext cx="1387919" cy="923330"/>
          </a:xfrm>
          <a:prstGeom prst="can">
            <a:avLst>
              <a:gd name="adj" fmla="val 3777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5036997" y="4464401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Kontakte</a:t>
            </a:r>
            <a:endParaRPr lang="de-DE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89526"/>
            <a:ext cx="91440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C:\Users\Mennemeier\AppData\Local\Microsoft\Windows\Temporary Internet Files\Content.IE5\1V33NYXV\MC90007879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2028">
            <a:off x="1247046" y="2619284"/>
            <a:ext cx="2024402" cy="2997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egende mit Pfeil nach unten 4"/>
          <p:cNvSpPr/>
          <p:nvPr/>
        </p:nvSpPr>
        <p:spPr>
          <a:xfrm>
            <a:off x="6487988" y="2156956"/>
            <a:ext cx="2548508" cy="1488068"/>
          </a:xfrm>
          <a:prstGeom prst="downArrowCallou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u="sng" dirty="0" smtClean="0"/>
              <a:t>Mittel des Verstandes:</a:t>
            </a:r>
          </a:p>
          <a:p>
            <a:pPr algn="ctr"/>
            <a:r>
              <a:rPr lang="de-DE" dirty="0" smtClean="0"/>
              <a:t>Beruf/ Pflichten</a:t>
            </a:r>
          </a:p>
          <a:p>
            <a:pPr algn="ctr"/>
            <a:r>
              <a:rPr lang="de-DE" dirty="0" smtClean="0"/>
              <a:t>Identität</a:t>
            </a:r>
            <a:endParaRPr lang="de-DE" dirty="0"/>
          </a:p>
        </p:txBody>
      </p:sp>
      <p:sp>
        <p:nvSpPr>
          <p:cNvPr id="20" name="Textfeld 19"/>
          <p:cNvSpPr txBox="1"/>
          <p:nvPr/>
        </p:nvSpPr>
        <p:spPr>
          <a:xfrm>
            <a:off x="5036997" y="4565922"/>
            <a:ext cx="3888432" cy="192360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de-DE" sz="1700" dirty="0" smtClean="0"/>
              <a:t>Fähigkeit, seine Lernmöglichkeiten zu nutzen und einzusetzen, zu lernen und zu lehren/Modifizierung von Leistungsnormen/ Denken und Verstand ermöglichen, systematisch und gezielt, Probleme zu lösen und Leistung zu optimieren.</a:t>
            </a:r>
            <a:endParaRPr lang="de-DE" sz="1700" dirty="0"/>
          </a:p>
        </p:txBody>
      </p:sp>
    </p:spTree>
    <p:extLst>
      <p:ext uri="{BB962C8B-B14F-4D97-AF65-F5344CB8AC3E}">
        <p14:creationId xmlns:p14="http://schemas.microsoft.com/office/powerpoint/2010/main" val="255636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ylinder 1"/>
          <p:cNvSpPr/>
          <p:nvPr/>
        </p:nvSpPr>
        <p:spPr>
          <a:xfrm rot="282035">
            <a:off x="1068339" y="4212029"/>
            <a:ext cx="7773071" cy="1565403"/>
          </a:xfrm>
          <a:prstGeom prst="can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/>
          <p:cNvSpPr txBox="1"/>
          <p:nvPr/>
        </p:nvSpPr>
        <p:spPr>
          <a:xfrm rot="16200000">
            <a:off x="-2989958" y="3211859"/>
            <a:ext cx="6885386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Lebensgestaltung/ Unterrichtsgestaltung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971600" y="836712"/>
            <a:ext cx="7702558" cy="6001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de-DE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ier Qualitäten des Lebens   -   Balance = Gesundheit</a:t>
            </a:r>
            <a:endParaRPr lang="de-DE" sz="900" b="1" u="sng" dirty="0" smtClean="0"/>
          </a:p>
          <a:p>
            <a:r>
              <a:rPr lang="de-DE" sz="900" i="1" dirty="0"/>
              <a:t>(nach </a:t>
            </a:r>
            <a:r>
              <a:rPr lang="de-DE" sz="900" i="1" dirty="0" err="1" smtClean="0"/>
              <a:t>Peseschkian</a:t>
            </a:r>
            <a:r>
              <a:rPr lang="de-DE" sz="900" i="1" dirty="0" smtClean="0"/>
              <a:t>)</a:t>
            </a:r>
            <a:endParaRPr lang="de-DE" sz="900" i="1" dirty="0"/>
          </a:p>
        </p:txBody>
      </p:sp>
      <p:cxnSp>
        <p:nvCxnSpPr>
          <p:cNvPr id="13" name="Gerade Verbindung 12"/>
          <p:cNvCxnSpPr/>
          <p:nvPr/>
        </p:nvCxnSpPr>
        <p:spPr>
          <a:xfrm>
            <a:off x="2243926" y="4410977"/>
            <a:ext cx="4923346" cy="4227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>
            <a:stCxn id="17" idx="3"/>
          </p:cNvCxnSpPr>
          <p:nvPr/>
        </p:nvCxnSpPr>
        <p:spPr>
          <a:xfrm>
            <a:off x="3982824" y="4408890"/>
            <a:ext cx="1309256" cy="4248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Würfel 15"/>
          <p:cNvSpPr/>
          <p:nvPr/>
        </p:nvSpPr>
        <p:spPr>
          <a:xfrm rot="237678">
            <a:off x="7001861" y="3382647"/>
            <a:ext cx="1408896" cy="1646892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7000543" y="4005064"/>
            <a:ext cx="1118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Leistung</a:t>
            </a:r>
            <a:endParaRPr lang="de-DE" dirty="0"/>
          </a:p>
        </p:txBody>
      </p:sp>
      <p:sp>
        <p:nvSpPr>
          <p:cNvPr id="17" name="Würfel 16"/>
          <p:cNvSpPr/>
          <p:nvPr/>
        </p:nvSpPr>
        <p:spPr>
          <a:xfrm rot="371102">
            <a:off x="3422856" y="3587531"/>
            <a:ext cx="1417447" cy="835035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3616167" y="3938279"/>
            <a:ext cx="91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Körper</a:t>
            </a:r>
            <a:endParaRPr lang="de-DE" dirty="0"/>
          </a:p>
        </p:txBody>
      </p:sp>
      <p:sp>
        <p:nvSpPr>
          <p:cNvPr id="19" name="Zylinder 18"/>
          <p:cNvSpPr/>
          <p:nvPr/>
        </p:nvSpPr>
        <p:spPr>
          <a:xfrm rot="458340">
            <a:off x="1266609" y="3085695"/>
            <a:ext cx="1345284" cy="1412284"/>
          </a:xfrm>
          <a:prstGeom prst="ca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1408717" y="3380799"/>
            <a:ext cx="11063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Fantasie/</a:t>
            </a:r>
          </a:p>
          <a:p>
            <a:r>
              <a:rPr lang="de-DE" dirty="0" smtClean="0"/>
              <a:t>Zukunft/</a:t>
            </a:r>
          </a:p>
          <a:p>
            <a:r>
              <a:rPr lang="de-DE" dirty="0" smtClean="0"/>
              <a:t>Sinn</a:t>
            </a:r>
            <a:endParaRPr lang="de-DE" dirty="0"/>
          </a:p>
        </p:txBody>
      </p:sp>
      <p:sp>
        <p:nvSpPr>
          <p:cNvPr id="24" name="Zylinder 23"/>
          <p:cNvSpPr/>
          <p:nvPr/>
        </p:nvSpPr>
        <p:spPr>
          <a:xfrm rot="353666">
            <a:off x="4912311" y="4104361"/>
            <a:ext cx="1387919" cy="923330"/>
          </a:xfrm>
          <a:prstGeom prst="can">
            <a:avLst>
              <a:gd name="adj" fmla="val 3777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5036997" y="4464401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Kontakte</a:t>
            </a:r>
            <a:endParaRPr lang="de-DE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89526"/>
            <a:ext cx="91440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C:\Users\Mennemeier\AppData\Local\Microsoft\Windows\Temporary Internet Files\Content.IE5\1V33NYXV\MC90007879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2028">
            <a:off x="1247046" y="2619284"/>
            <a:ext cx="2024402" cy="2997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Legende mit Pfeil nach oben 9"/>
          <p:cNvSpPr/>
          <p:nvPr/>
        </p:nvSpPr>
        <p:spPr>
          <a:xfrm>
            <a:off x="4211960" y="4833733"/>
            <a:ext cx="2662690" cy="1547596"/>
          </a:xfrm>
          <a:prstGeom prst="upArrowCallou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u="sng" dirty="0"/>
              <a:t>Mittel der Tradition</a:t>
            </a:r>
          </a:p>
          <a:p>
            <a:pPr algn="ctr"/>
            <a:r>
              <a:rPr lang="de-DE" dirty="0"/>
              <a:t>Familie – Mitmenschen</a:t>
            </a:r>
          </a:p>
          <a:p>
            <a:pPr algn="ctr"/>
            <a:r>
              <a:rPr lang="de-DE" dirty="0" smtClean="0"/>
              <a:t>Identität</a:t>
            </a:r>
            <a:endParaRPr lang="de-DE" dirty="0"/>
          </a:p>
        </p:txBody>
      </p:sp>
      <p:sp>
        <p:nvSpPr>
          <p:cNvPr id="20" name="Textfeld 19"/>
          <p:cNvSpPr txBox="1"/>
          <p:nvPr/>
        </p:nvSpPr>
        <p:spPr>
          <a:xfrm>
            <a:off x="4248228" y="2166499"/>
            <a:ext cx="3312767" cy="166199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700" dirty="0" smtClean="0"/>
              <a:t>Soziale Beziehungen aufnehmen </a:t>
            </a:r>
          </a:p>
          <a:p>
            <a:r>
              <a:rPr lang="de-DE" sz="1700" dirty="0" smtClean="0"/>
              <a:t>und pflegen/ Beziehung zu sich </a:t>
            </a:r>
          </a:p>
          <a:p>
            <a:r>
              <a:rPr lang="de-DE" sz="1700" dirty="0" smtClean="0"/>
              <a:t>selbst, Partner, Familie, Nachbarn, andere Menschen und Gruppen, Schichten, Kulturen…</a:t>
            </a:r>
            <a:endParaRPr lang="de-DE" sz="1700" dirty="0"/>
          </a:p>
        </p:txBody>
      </p:sp>
    </p:spTree>
    <p:extLst>
      <p:ext uri="{BB962C8B-B14F-4D97-AF65-F5344CB8AC3E}">
        <p14:creationId xmlns:p14="http://schemas.microsoft.com/office/powerpoint/2010/main" val="322188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ylinder 1"/>
          <p:cNvSpPr/>
          <p:nvPr/>
        </p:nvSpPr>
        <p:spPr>
          <a:xfrm rot="282035">
            <a:off x="1068339" y="4212029"/>
            <a:ext cx="7773071" cy="1565403"/>
          </a:xfrm>
          <a:prstGeom prst="can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/>
          <p:cNvSpPr txBox="1"/>
          <p:nvPr/>
        </p:nvSpPr>
        <p:spPr>
          <a:xfrm rot="16200000">
            <a:off x="-2989958" y="3211859"/>
            <a:ext cx="6885386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Lebensgestaltung/ Unterrichtsgestaltung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971600" y="764704"/>
            <a:ext cx="7702558" cy="6001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de-DE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ier Qualitäten des Lebens   -   Balance = Gesundheit</a:t>
            </a:r>
            <a:endParaRPr lang="de-DE" sz="900" b="1" u="sng" dirty="0" smtClean="0"/>
          </a:p>
          <a:p>
            <a:r>
              <a:rPr lang="de-DE" sz="900" i="1" dirty="0"/>
              <a:t>(nach </a:t>
            </a:r>
            <a:r>
              <a:rPr lang="de-DE" sz="900" i="1" dirty="0" err="1" smtClean="0"/>
              <a:t>Peseschkian</a:t>
            </a:r>
            <a:r>
              <a:rPr lang="de-DE" sz="900" i="1" dirty="0" smtClean="0"/>
              <a:t>)</a:t>
            </a:r>
            <a:endParaRPr lang="de-DE" sz="900" i="1" dirty="0"/>
          </a:p>
        </p:txBody>
      </p:sp>
      <p:cxnSp>
        <p:nvCxnSpPr>
          <p:cNvPr id="13" name="Gerade Verbindung 12"/>
          <p:cNvCxnSpPr/>
          <p:nvPr/>
        </p:nvCxnSpPr>
        <p:spPr>
          <a:xfrm>
            <a:off x="2243926" y="4410977"/>
            <a:ext cx="4923346" cy="4227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>
            <a:stCxn id="17" idx="3"/>
          </p:cNvCxnSpPr>
          <p:nvPr/>
        </p:nvCxnSpPr>
        <p:spPr>
          <a:xfrm>
            <a:off x="3982824" y="4408890"/>
            <a:ext cx="1309256" cy="4248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Würfel 15"/>
          <p:cNvSpPr/>
          <p:nvPr/>
        </p:nvSpPr>
        <p:spPr>
          <a:xfrm rot="237678">
            <a:off x="7001861" y="3382647"/>
            <a:ext cx="1408896" cy="1646892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7000543" y="4005064"/>
            <a:ext cx="1118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Leistung</a:t>
            </a:r>
            <a:endParaRPr lang="de-DE" dirty="0"/>
          </a:p>
        </p:txBody>
      </p:sp>
      <p:sp>
        <p:nvSpPr>
          <p:cNvPr id="17" name="Würfel 16"/>
          <p:cNvSpPr/>
          <p:nvPr/>
        </p:nvSpPr>
        <p:spPr>
          <a:xfrm rot="371102">
            <a:off x="3422856" y="3587531"/>
            <a:ext cx="1417447" cy="835035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3616167" y="3938279"/>
            <a:ext cx="91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Körper</a:t>
            </a:r>
            <a:endParaRPr lang="de-DE" dirty="0"/>
          </a:p>
        </p:txBody>
      </p:sp>
      <p:sp>
        <p:nvSpPr>
          <p:cNvPr id="19" name="Zylinder 18"/>
          <p:cNvSpPr/>
          <p:nvPr/>
        </p:nvSpPr>
        <p:spPr>
          <a:xfrm rot="458340">
            <a:off x="1266609" y="3085695"/>
            <a:ext cx="1345284" cy="1412284"/>
          </a:xfrm>
          <a:prstGeom prst="ca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1408717" y="3380799"/>
            <a:ext cx="11063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Fantasie/</a:t>
            </a:r>
          </a:p>
          <a:p>
            <a:r>
              <a:rPr lang="de-DE" dirty="0" smtClean="0"/>
              <a:t>Zukunft/</a:t>
            </a:r>
          </a:p>
          <a:p>
            <a:r>
              <a:rPr lang="de-DE" dirty="0" smtClean="0"/>
              <a:t>Sinn</a:t>
            </a:r>
            <a:endParaRPr lang="de-DE" dirty="0"/>
          </a:p>
        </p:txBody>
      </p:sp>
      <p:sp>
        <p:nvSpPr>
          <p:cNvPr id="24" name="Zylinder 23"/>
          <p:cNvSpPr/>
          <p:nvPr/>
        </p:nvSpPr>
        <p:spPr>
          <a:xfrm rot="353666">
            <a:off x="4912311" y="4104361"/>
            <a:ext cx="1387919" cy="923330"/>
          </a:xfrm>
          <a:prstGeom prst="can">
            <a:avLst>
              <a:gd name="adj" fmla="val 3777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5036997" y="4464401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Kontakte</a:t>
            </a:r>
            <a:endParaRPr lang="de-DE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89526"/>
            <a:ext cx="91440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Legende mit Pfeil nach oben 4"/>
          <p:cNvSpPr/>
          <p:nvPr/>
        </p:nvSpPr>
        <p:spPr>
          <a:xfrm>
            <a:off x="827584" y="4333746"/>
            <a:ext cx="2376264" cy="1831558"/>
          </a:xfrm>
          <a:prstGeom prst="upArrowCallou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u="sng" dirty="0" smtClean="0">
                <a:solidFill>
                  <a:schemeClr val="accent3"/>
                </a:solidFill>
              </a:rPr>
              <a:t>Mittel der Intuition</a:t>
            </a:r>
          </a:p>
          <a:p>
            <a:pPr algn="ctr"/>
            <a:r>
              <a:rPr lang="de-DE" b="1" dirty="0" smtClean="0"/>
              <a:t>Zukunft</a:t>
            </a:r>
          </a:p>
          <a:p>
            <a:pPr algn="ctr"/>
            <a:r>
              <a:rPr lang="de-DE" b="1" dirty="0" smtClean="0"/>
              <a:t>Identität</a:t>
            </a:r>
            <a:endParaRPr lang="de-DE" b="1" dirty="0"/>
          </a:p>
        </p:txBody>
      </p:sp>
      <p:pic>
        <p:nvPicPr>
          <p:cNvPr id="5124" name="Picture 4" descr="C:\Users\Mennemeier\AppData\Local\Microsoft\Windows\Temporary Internet Files\Content.IE5\1V33NYXV\MC90007879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2028">
            <a:off x="1247046" y="2619284"/>
            <a:ext cx="2024402" cy="2997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899592" y="5076237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u="sng" dirty="0" smtClean="0">
                <a:solidFill>
                  <a:schemeClr val="bg1"/>
                </a:solidFill>
              </a:rPr>
              <a:t>Mittel der Intuition</a:t>
            </a:r>
            <a:endParaRPr lang="de-DE" b="1" u="sng" dirty="0">
              <a:solidFill>
                <a:schemeClr val="bg1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3148926" y="2156956"/>
            <a:ext cx="3039455" cy="1138773"/>
          </a:xfrm>
          <a:prstGeom prst="rect">
            <a:avLst/>
          </a:prstGeom>
          <a:solidFill>
            <a:srgbClr val="9966FF"/>
          </a:solidFill>
        </p:spPr>
        <p:txBody>
          <a:bodyPr wrap="square" rtlCol="0">
            <a:spAutoFit/>
          </a:bodyPr>
          <a:lstStyle/>
          <a:p>
            <a:r>
              <a:rPr lang="de-DE" sz="1700" dirty="0" smtClean="0"/>
              <a:t>Intuitive und fantasievolle</a:t>
            </a:r>
          </a:p>
          <a:p>
            <a:r>
              <a:rPr lang="de-DE" sz="1700" dirty="0" smtClean="0"/>
              <a:t>Ressourcen nutzen, um Ziele</a:t>
            </a:r>
          </a:p>
          <a:p>
            <a:r>
              <a:rPr lang="de-DE" sz="1700" dirty="0" smtClean="0"/>
              <a:t>Optimistisch und sinngebend </a:t>
            </a:r>
          </a:p>
          <a:p>
            <a:r>
              <a:rPr lang="de-DE" sz="1700" dirty="0" smtClean="0"/>
              <a:t>Zu entwerfen</a:t>
            </a:r>
            <a:endParaRPr lang="de-DE" sz="1700" dirty="0"/>
          </a:p>
        </p:txBody>
      </p:sp>
    </p:spTree>
    <p:extLst>
      <p:ext uri="{BB962C8B-B14F-4D97-AF65-F5344CB8AC3E}">
        <p14:creationId xmlns:p14="http://schemas.microsoft.com/office/powerpoint/2010/main" val="34663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ylinder 1"/>
          <p:cNvSpPr/>
          <p:nvPr/>
        </p:nvSpPr>
        <p:spPr>
          <a:xfrm rot="282035">
            <a:off x="1068339" y="3486355"/>
            <a:ext cx="7773071" cy="1565403"/>
          </a:xfrm>
          <a:prstGeom prst="can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/>
          <p:cNvSpPr txBox="1"/>
          <p:nvPr/>
        </p:nvSpPr>
        <p:spPr>
          <a:xfrm rot="16200000">
            <a:off x="-2989958" y="3211859"/>
            <a:ext cx="6885386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Lebensgestaltung/ Unterrichtsgestaltung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971600" y="620688"/>
            <a:ext cx="7702558" cy="6001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de-DE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ier Qualitäten des Lebens   -   Balance = Gesundheit</a:t>
            </a:r>
            <a:endParaRPr lang="de-DE" sz="900" b="1" u="sng" dirty="0" smtClean="0"/>
          </a:p>
          <a:p>
            <a:r>
              <a:rPr lang="de-DE" sz="900" i="1" dirty="0"/>
              <a:t>(nach </a:t>
            </a:r>
            <a:r>
              <a:rPr lang="de-DE" sz="900" i="1" dirty="0" err="1" smtClean="0"/>
              <a:t>Peseschkian</a:t>
            </a:r>
            <a:r>
              <a:rPr lang="de-DE" sz="900" i="1" dirty="0" smtClean="0"/>
              <a:t>)</a:t>
            </a:r>
            <a:endParaRPr lang="de-DE" sz="900" i="1" dirty="0"/>
          </a:p>
        </p:txBody>
      </p:sp>
      <p:cxnSp>
        <p:nvCxnSpPr>
          <p:cNvPr id="13" name="Gerade Verbindung 12"/>
          <p:cNvCxnSpPr/>
          <p:nvPr/>
        </p:nvCxnSpPr>
        <p:spPr>
          <a:xfrm>
            <a:off x="2243926" y="3685303"/>
            <a:ext cx="4923346" cy="4227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>
            <a:stCxn id="17" idx="3"/>
          </p:cNvCxnSpPr>
          <p:nvPr/>
        </p:nvCxnSpPr>
        <p:spPr>
          <a:xfrm>
            <a:off x="3982824" y="3683216"/>
            <a:ext cx="1309256" cy="4248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Würfel 15"/>
          <p:cNvSpPr/>
          <p:nvPr/>
        </p:nvSpPr>
        <p:spPr>
          <a:xfrm rot="237678">
            <a:off x="7001861" y="2656973"/>
            <a:ext cx="1408896" cy="1646892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/>
          <p:cNvSpPr txBox="1"/>
          <p:nvPr/>
        </p:nvSpPr>
        <p:spPr>
          <a:xfrm rot="207813">
            <a:off x="7000543" y="3279390"/>
            <a:ext cx="1118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Leistung</a:t>
            </a:r>
            <a:endParaRPr lang="de-DE" dirty="0"/>
          </a:p>
        </p:txBody>
      </p:sp>
      <p:sp>
        <p:nvSpPr>
          <p:cNvPr id="17" name="Würfel 16"/>
          <p:cNvSpPr/>
          <p:nvPr/>
        </p:nvSpPr>
        <p:spPr>
          <a:xfrm rot="371102">
            <a:off x="3422856" y="2861857"/>
            <a:ext cx="1417447" cy="835035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 rot="293056">
            <a:off x="3616167" y="3212605"/>
            <a:ext cx="91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Körper</a:t>
            </a:r>
            <a:endParaRPr lang="de-DE" dirty="0"/>
          </a:p>
        </p:txBody>
      </p:sp>
      <p:sp>
        <p:nvSpPr>
          <p:cNvPr id="19" name="Zylinder 18"/>
          <p:cNvSpPr/>
          <p:nvPr/>
        </p:nvSpPr>
        <p:spPr>
          <a:xfrm rot="458340">
            <a:off x="1266609" y="2360021"/>
            <a:ext cx="1345284" cy="1412284"/>
          </a:xfrm>
          <a:prstGeom prst="ca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1408717" y="2655125"/>
            <a:ext cx="11063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Fantasie/</a:t>
            </a:r>
          </a:p>
          <a:p>
            <a:r>
              <a:rPr lang="de-DE" dirty="0" smtClean="0"/>
              <a:t>Zukunft/</a:t>
            </a:r>
          </a:p>
          <a:p>
            <a:r>
              <a:rPr lang="de-DE" dirty="0" smtClean="0"/>
              <a:t>Sinn</a:t>
            </a:r>
            <a:endParaRPr lang="de-DE" dirty="0"/>
          </a:p>
        </p:txBody>
      </p:sp>
      <p:sp>
        <p:nvSpPr>
          <p:cNvPr id="24" name="Zylinder 23"/>
          <p:cNvSpPr/>
          <p:nvPr/>
        </p:nvSpPr>
        <p:spPr>
          <a:xfrm rot="353666">
            <a:off x="4912311" y="3378687"/>
            <a:ext cx="1387919" cy="923330"/>
          </a:xfrm>
          <a:prstGeom prst="can">
            <a:avLst>
              <a:gd name="adj" fmla="val 3777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 rot="427018">
            <a:off x="5036997" y="3738727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Kontakte</a:t>
            </a:r>
            <a:endParaRPr lang="de-DE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89526"/>
            <a:ext cx="91440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C:\Users\Mennemeier\AppData\Local\Microsoft\Windows\Temporary Internet Files\Content.IE5\1V33NYXV\MC90007879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2028">
            <a:off x="1247046" y="1901868"/>
            <a:ext cx="2024402" cy="2997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feld 17"/>
          <p:cNvSpPr txBox="1"/>
          <p:nvPr/>
        </p:nvSpPr>
        <p:spPr>
          <a:xfrm>
            <a:off x="852240" y="5530006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dirty="0" smtClean="0"/>
              <a:t>für einseitige Entwicklungen sensibel werden</a:t>
            </a:r>
          </a:p>
          <a:p>
            <a:pPr marL="285750" indent="-285750">
              <a:buFont typeface="Wingdings" pitchFamily="2" charset="2"/>
              <a:buChar char="à"/>
            </a:pPr>
            <a:r>
              <a:rPr lang="de-DE" dirty="0" smtClean="0"/>
              <a:t>Symptome, (unbewusste) Verhaltensweisen  sind häufig der Versuch, </a:t>
            </a:r>
          </a:p>
          <a:p>
            <a:r>
              <a:rPr lang="de-DE" dirty="0"/>
              <a:t> </a:t>
            </a:r>
            <a:r>
              <a:rPr lang="de-DE" dirty="0" smtClean="0"/>
              <a:t>    die Balance wieder herzustellen!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8677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66" y="620688"/>
            <a:ext cx="7933174" cy="5607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060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1" y="6536377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</a:rPr>
              <a:t>© Vera </a:t>
            </a:r>
            <a:r>
              <a:rPr lang="de-DE" sz="1200" dirty="0" err="1" smtClean="0">
                <a:solidFill>
                  <a:schemeClr val="bg1">
                    <a:lumMod val="50000"/>
                  </a:schemeClr>
                </a:solidFill>
              </a:rPr>
              <a:t>Mennemeier</a:t>
            </a:r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</a:rPr>
              <a:t>, April 2014     </a:t>
            </a:r>
            <a:r>
              <a:rPr lang="de-DE" sz="1200" dirty="0" err="1" smtClean="0">
                <a:solidFill>
                  <a:schemeClr val="bg1">
                    <a:lumMod val="50000"/>
                  </a:schemeClr>
                </a:solidFill>
              </a:rPr>
              <a:t>Thoméestraße</a:t>
            </a:r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</a:rPr>
              <a:t> 2     34117 Kassel     www.praxis-vera-mennemeier.de</a:t>
            </a:r>
            <a:endParaRPr lang="de-DE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Picture 2" descr="D:\Update Veras Kram 13.11.04\Positive Beratung\5 Stufen der Selbsthilf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8055179" cy="5555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7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976329" y="4982639"/>
            <a:ext cx="491615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chemeClr val="accent5"/>
                </a:solidFill>
              </a:rPr>
              <a:t>Eltern – Mitmenschen</a:t>
            </a:r>
            <a:r>
              <a:rPr lang="de-DE" sz="1400" dirty="0" smtClean="0"/>
              <a:t> </a:t>
            </a:r>
            <a:r>
              <a:rPr lang="de-DE" sz="1000" i="1" dirty="0" smtClean="0"/>
              <a:t>(Nachbarn… Freunde… Fremde…)</a:t>
            </a:r>
            <a:endParaRPr lang="de-DE" sz="1000" i="1" dirty="0"/>
          </a:p>
        </p:txBody>
      </p:sp>
      <p:sp>
        <p:nvSpPr>
          <p:cNvPr id="6" name="Textfeld 5"/>
          <p:cNvSpPr txBox="1"/>
          <p:nvPr/>
        </p:nvSpPr>
        <p:spPr>
          <a:xfrm>
            <a:off x="5480708" y="4203594"/>
            <a:ext cx="244827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chemeClr val="accent5"/>
                </a:solidFill>
              </a:rPr>
              <a:t>Eltern untereinander</a:t>
            </a:r>
            <a:endParaRPr lang="de-DE" sz="1400" dirty="0">
              <a:solidFill>
                <a:schemeClr val="accent5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074840" y="2768080"/>
            <a:ext cx="150527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chemeClr val="accent5"/>
                </a:solidFill>
              </a:rPr>
              <a:t>Eltern - Kind</a:t>
            </a:r>
            <a:endParaRPr lang="de-DE" sz="1400" dirty="0">
              <a:solidFill>
                <a:schemeClr val="accent5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5643161" y="3533176"/>
            <a:ext cx="15824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de-DE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Partnerschaft</a:t>
            </a:r>
            <a:endParaRPr lang="de-D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020022" y="4077582"/>
            <a:ext cx="223224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solidFill>
                  <a:schemeClr val="accent5"/>
                </a:solidFill>
              </a:rPr>
              <a:t>Eltern – </a:t>
            </a:r>
          </a:p>
          <a:p>
            <a:pPr algn="ctr"/>
            <a:r>
              <a:rPr lang="de-DE" sz="1400" dirty="0" smtClean="0">
                <a:solidFill>
                  <a:schemeClr val="accent5"/>
                </a:solidFill>
              </a:rPr>
              <a:t>Weltanschauung Religion</a:t>
            </a:r>
            <a:endParaRPr lang="de-DE" sz="1400" dirty="0">
              <a:solidFill>
                <a:schemeClr val="accent5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 rot="18976852">
            <a:off x="4087938" y="3369365"/>
            <a:ext cx="1296000" cy="129600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4475289" y="3257618"/>
            <a:ext cx="521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ICH</a:t>
            </a:r>
            <a:endParaRPr lang="de-DE" sz="1400" dirty="0"/>
          </a:p>
        </p:txBody>
      </p:sp>
      <p:sp>
        <p:nvSpPr>
          <p:cNvPr id="11" name="Textfeld 10"/>
          <p:cNvSpPr txBox="1"/>
          <p:nvPr/>
        </p:nvSpPr>
        <p:spPr>
          <a:xfrm>
            <a:off x="5044516" y="3863476"/>
            <a:ext cx="463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DU</a:t>
            </a:r>
            <a:endParaRPr lang="de-DE" sz="1400" dirty="0"/>
          </a:p>
        </p:txBody>
      </p:sp>
      <p:sp>
        <p:nvSpPr>
          <p:cNvPr id="12" name="Textfeld 11"/>
          <p:cNvSpPr txBox="1"/>
          <p:nvPr/>
        </p:nvSpPr>
        <p:spPr>
          <a:xfrm>
            <a:off x="4442936" y="4409746"/>
            <a:ext cx="5453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WIR</a:t>
            </a:r>
            <a:endParaRPr lang="de-DE" sz="1400" dirty="0"/>
          </a:p>
        </p:txBody>
      </p:sp>
      <p:sp>
        <p:nvSpPr>
          <p:cNvPr id="13" name="Textfeld 12"/>
          <p:cNvSpPr txBox="1"/>
          <p:nvPr/>
        </p:nvSpPr>
        <p:spPr>
          <a:xfrm>
            <a:off x="3851677" y="3853427"/>
            <a:ext cx="8643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UR-WIR</a:t>
            </a:r>
            <a:endParaRPr lang="de-DE" sz="1400" dirty="0"/>
          </a:p>
        </p:txBody>
      </p:sp>
      <p:sp>
        <p:nvSpPr>
          <p:cNvPr id="15" name="Textfeld 14"/>
          <p:cNvSpPr txBox="1"/>
          <p:nvPr/>
        </p:nvSpPr>
        <p:spPr>
          <a:xfrm>
            <a:off x="2265604" y="3444586"/>
            <a:ext cx="17107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Menschenbild</a:t>
            </a:r>
          </a:p>
          <a:p>
            <a:pPr algn="ctr"/>
            <a: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Leitbilder</a:t>
            </a:r>
            <a:endParaRPr lang="de-D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4047661" y="5275783"/>
            <a:ext cx="14013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Soziale </a:t>
            </a:r>
          </a:p>
          <a:p>
            <a:pPr algn="ctr"/>
            <a: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Kompetenz</a:t>
            </a:r>
            <a:endParaRPr lang="de-D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4135827" y="2453917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Selbstwert</a:t>
            </a:r>
            <a:endParaRPr lang="de-D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956637" y="764704"/>
            <a:ext cx="6972343" cy="6001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Vier Vorbilddimensionen / Frühgenese/ </a:t>
            </a:r>
          </a:p>
          <a:p>
            <a:r>
              <a:rPr lang="de-DE" sz="900" i="1" dirty="0" smtClean="0"/>
              <a:t>(nach </a:t>
            </a:r>
            <a:r>
              <a:rPr lang="de-DE" sz="900" i="1" dirty="0" err="1" smtClean="0"/>
              <a:t>Peseschkian</a:t>
            </a:r>
            <a:r>
              <a:rPr lang="de-DE" sz="900" i="1" dirty="0" smtClean="0"/>
              <a:t> – abgewandelt  durch V. </a:t>
            </a:r>
            <a:r>
              <a:rPr lang="de-DE" sz="900" i="1" dirty="0" err="1" smtClean="0"/>
              <a:t>Mennemeier</a:t>
            </a:r>
            <a:r>
              <a:rPr lang="de-DE" sz="900" i="1" dirty="0" smtClean="0"/>
              <a:t> 2014)</a:t>
            </a:r>
            <a:endParaRPr lang="de-DE" sz="900" i="1" dirty="0"/>
          </a:p>
        </p:txBody>
      </p:sp>
      <p:sp>
        <p:nvSpPr>
          <p:cNvPr id="33" name="Textfeld 32"/>
          <p:cNvSpPr txBox="1"/>
          <p:nvPr/>
        </p:nvSpPr>
        <p:spPr>
          <a:xfrm>
            <a:off x="1" y="6525344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</a:rPr>
              <a:t>© Vera </a:t>
            </a:r>
            <a:r>
              <a:rPr lang="de-DE" sz="1200" dirty="0" err="1" smtClean="0">
                <a:solidFill>
                  <a:schemeClr val="bg1">
                    <a:lumMod val="50000"/>
                  </a:schemeClr>
                </a:solidFill>
              </a:rPr>
              <a:t>Mennemeier</a:t>
            </a:r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</a:rPr>
              <a:t>, April 2014     </a:t>
            </a:r>
            <a:r>
              <a:rPr lang="de-DE" sz="1200" dirty="0" err="1" smtClean="0">
                <a:solidFill>
                  <a:schemeClr val="bg1">
                    <a:lumMod val="50000"/>
                  </a:schemeClr>
                </a:solidFill>
              </a:rPr>
              <a:t>Thoméestraße</a:t>
            </a:r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</a:rPr>
              <a:t> 2     34117 Kassel     www.praxis-vera-mennemeier.de</a:t>
            </a:r>
            <a:endParaRPr lang="de-DE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Textfeld 33"/>
          <p:cNvSpPr txBox="1"/>
          <p:nvPr/>
        </p:nvSpPr>
        <p:spPr>
          <a:xfrm rot="16200000">
            <a:off x="-2961208" y="3207213"/>
            <a:ext cx="6876094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Gestaltung </a:t>
            </a:r>
            <a:r>
              <a:rPr lang="de-DE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von </a:t>
            </a:r>
            <a:r>
              <a:rPr lang="de-DE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Begegnung</a:t>
            </a:r>
            <a:endParaRPr lang="de-DE" sz="2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82018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3" grpId="0"/>
      <p:bldP spid="9" grpId="0" animBg="1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 rechteckige Legende 1"/>
          <p:cNvSpPr/>
          <p:nvPr/>
        </p:nvSpPr>
        <p:spPr>
          <a:xfrm>
            <a:off x="815832" y="1575064"/>
            <a:ext cx="1440160" cy="720080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900" b="1" dirty="0" smtClean="0">
                <a:solidFill>
                  <a:schemeClr val="tx1"/>
                </a:solidFill>
              </a:rPr>
              <a:t>UNTERSCHIEDE</a:t>
            </a:r>
            <a:r>
              <a:rPr lang="de-DE" sz="900" dirty="0" smtClean="0">
                <a:solidFill>
                  <a:schemeClr val="tx1"/>
                </a:solidFill>
              </a:rPr>
              <a:t> </a:t>
            </a:r>
            <a:r>
              <a:rPr lang="de-DE" sz="900" dirty="0">
                <a:solidFill>
                  <a:schemeClr val="tx1"/>
                </a:solidFill>
              </a:rPr>
              <a:t>zwischen den Menschen sind </a:t>
            </a:r>
            <a:r>
              <a:rPr lang="de-DE" sz="900" dirty="0" smtClean="0">
                <a:solidFill>
                  <a:schemeClr val="tx1"/>
                </a:solidFill>
              </a:rPr>
              <a:t>natürlich</a:t>
            </a:r>
            <a:r>
              <a:rPr lang="de-DE" sz="900" dirty="0">
                <a:solidFill>
                  <a:schemeClr val="tx1"/>
                </a:solidFill>
              </a:rPr>
              <a:t>, </a:t>
            </a:r>
            <a:r>
              <a:rPr lang="de-DE" sz="900" b="1" dirty="0" smtClean="0">
                <a:solidFill>
                  <a:schemeClr val="tx1"/>
                </a:solidFill>
              </a:rPr>
              <a:t>GUT</a:t>
            </a:r>
            <a:r>
              <a:rPr lang="de-DE" sz="900" dirty="0" smtClean="0">
                <a:solidFill>
                  <a:schemeClr val="tx1"/>
                </a:solidFill>
              </a:rPr>
              <a:t> und nützlich</a:t>
            </a:r>
            <a:r>
              <a:rPr lang="de-DE" sz="90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3" name="Abgerundete rechteckige Legende 2"/>
          <p:cNvSpPr/>
          <p:nvPr/>
        </p:nvSpPr>
        <p:spPr>
          <a:xfrm>
            <a:off x="1884856" y="332656"/>
            <a:ext cx="2232248" cy="720080"/>
          </a:xfrm>
          <a:prstGeom prst="wedgeRound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dirty="0">
                <a:solidFill>
                  <a:schemeClr val="tx1"/>
                </a:solidFill>
              </a:rPr>
              <a:t>Wenn wir in Streit geraten geht es häufig nicht wirklich um die inhaltliche Auseinandersetzung. </a:t>
            </a:r>
          </a:p>
        </p:txBody>
      </p:sp>
      <p:sp>
        <p:nvSpPr>
          <p:cNvPr id="4" name="Stern mit 7 Zacken 3"/>
          <p:cNvSpPr/>
          <p:nvPr/>
        </p:nvSpPr>
        <p:spPr>
          <a:xfrm>
            <a:off x="7596336" y="5282912"/>
            <a:ext cx="914400" cy="914400"/>
          </a:xfrm>
          <a:prstGeom prst="star7">
            <a:avLst/>
          </a:prstGeom>
          <a:solidFill>
            <a:srgbClr val="FF66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Stern mit 7 Zacken 4"/>
          <p:cNvSpPr/>
          <p:nvPr/>
        </p:nvSpPr>
        <p:spPr>
          <a:xfrm>
            <a:off x="3249632" y="5855936"/>
            <a:ext cx="914400" cy="914400"/>
          </a:xfrm>
          <a:prstGeom prst="star7">
            <a:avLst/>
          </a:prstGeom>
          <a:solidFill>
            <a:srgbClr val="FF9933"/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Stern mit 7 Zacken 5"/>
          <p:cNvSpPr/>
          <p:nvPr/>
        </p:nvSpPr>
        <p:spPr>
          <a:xfrm>
            <a:off x="1043608" y="5110336"/>
            <a:ext cx="914400" cy="914400"/>
          </a:xfrm>
          <a:prstGeom prst="star7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Stern mit 6 Zacken 6"/>
          <p:cNvSpPr/>
          <p:nvPr/>
        </p:nvSpPr>
        <p:spPr>
          <a:xfrm>
            <a:off x="412304" y="5567536"/>
            <a:ext cx="914400" cy="914400"/>
          </a:xfrm>
          <a:prstGeom prst="star6">
            <a:avLst/>
          </a:prstGeom>
          <a:solidFill>
            <a:srgbClr val="9966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Stern mit 6 Zacken 7"/>
          <p:cNvSpPr/>
          <p:nvPr/>
        </p:nvSpPr>
        <p:spPr>
          <a:xfrm>
            <a:off x="4474088" y="5570928"/>
            <a:ext cx="914400" cy="914400"/>
          </a:xfrm>
          <a:prstGeom prst="star6">
            <a:avLst/>
          </a:prstGeom>
          <a:solidFill>
            <a:srgbClr val="00206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Stern mit 5 Zacken 8"/>
          <p:cNvSpPr/>
          <p:nvPr/>
        </p:nvSpPr>
        <p:spPr>
          <a:xfrm>
            <a:off x="5724128" y="5719936"/>
            <a:ext cx="914400" cy="914400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Stern mit 5 Zacken 9"/>
          <p:cNvSpPr/>
          <p:nvPr/>
        </p:nvSpPr>
        <p:spPr>
          <a:xfrm>
            <a:off x="3115072" y="4825712"/>
            <a:ext cx="914400" cy="914400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Stern mit 5 Zacken 10"/>
          <p:cNvSpPr/>
          <p:nvPr/>
        </p:nvSpPr>
        <p:spPr>
          <a:xfrm>
            <a:off x="6550120" y="5282912"/>
            <a:ext cx="914400" cy="914400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Stern mit 4 Zacken 11"/>
          <p:cNvSpPr/>
          <p:nvPr/>
        </p:nvSpPr>
        <p:spPr>
          <a:xfrm>
            <a:off x="5004048" y="4957936"/>
            <a:ext cx="914400" cy="914400"/>
          </a:xfrm>
          <a:prstGeom prst="star4">
            <a:avLst/>
          </a:prstGeom>
          <a:solidFill>
            <a:schemeClr val="bg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Stern mit 5 Zacken 12"/>
          <p:cNvSpPr/>
          <p:nvPr/>
        </p:nvSpPr>
        <p:spPr>
          <a:xfrm>
            <a:off x="2339752" y="5282912"/>
            <a:ext cx="914400" cy="914400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Stern mit 4 Zacken 13"/>
          <p:cNvSpPr/>
          <p:nvPr/>
        </p:nvSpPr>
        <p:spPr>
          <a:xfrm>
            <a:off x="5247872" y="5567536"/>
            <a:ext cx="914400" cy="914400"/>
          </a:xfrm>
          <a:prstGeom prst="star4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Stern mit 4 Zacken 14"/>
          <p:cNvSpPr/>
          <p:nvPr/>
        </p:nvSpPr>
        <p:spPr>
          <a:xfrm>
            <a:off x="4132304" y="4805536"/>
            <a:ext cx="914400" cy="914400"/>
          </a:xfrm>
          <a:prstGeom prst="star4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Stern mit 4 Zacken 15"/>
          <p:cNvSpPr/>
          <p:nvPr/>
        </p:nvSpPr>
        <p:spPr>
          <a:xfrm>
            <a:off x="6992080" y="4653136"/>
            <a:ext cx="914400" cy="914400"/>
          </a:xfrm>
          <a:prstGeom prst="star4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Freihandform 17"/>
          <p:cNvSpPr/>
          <p:nvPr/>
        </p:nvSpPr>
        <p:spPr>
          <a:xfrm>
            <a:off x="1235632" y="1164478"/>
            <a:ext cx="1298448" cy="3945858"/>
          </a:xfrm>
          <a:custGeom>
            <a:avLst/>
            <a:gdLst>
              <a:gd name="connsiteX0" fmla="*/ 0 w 1298448"/>
              <a:gd name="connsiteY0" fmla="*/ 850392 h 2847402"/>
              <a:gd name="connsiteX1" fmla="*/ 310896 w 1298448"/>
              <a:gd name="connsiteY1" fmla="*/ 2834640 h 2847402"/>
              <a:gd name="connsiteX2" fmla="*/ 1298448 w 1298448"/>
              <a:gd name="connsiteY2" fmla="*/ 0 h 2847402"/>
              <a:gd name="connsiteX3" fmla="*/ 1298448 w 1298448"/>
              <a:gd name="connsiteY3" fmla="*/ 0 h 2847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8448" h="2847402">
                <a:moveTo>
                  <a:pt x="0" y="850392"/>
                </a:moveTo>
                <a:cubicBezTo>
                  <a:pt x="47244" y="1913382"/>
                  <a:pt x="94488" y="2976372"/>
                  <a:pt x="310896" y="2834640"/>
                </a:cubicBezTo>
                <a:cubicBezTo>
                  <a:pt x="527304" y="2692908"/>
                  <a:pt x="1298448" y="0"/>
                  <a:pt x="1298448" y="0"/>
                </a:cubicBezTo>
                <a:lnTo>
                  <a:pt x="1298448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Abgerundete rechteckige Legende 18"/>
          <p:cNvSpPr/>
          <p:nvPr/>
        </p:nvSpPr>
        <p:spPr>
          <a:xfrm>
            <a:off x="2524721" y="1553850"/>
            <a:ext cx="1728192" cy="1160804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dirty="0" smtClean="0">
                <a:solidFill>
                  <a:schemeClr val="tx1"/>
                </a:solidFill>
              </a:rPr>
              <a:t>Der </a:t>
            </a:r>
            <a:r>
              <a:rPr lang="de-DE" sz="900" b="1" dirty="0" smtClean="0">
                <a:solidFill>
                  <a:schemeClr val="tx1"/>
                </a:solidFill>
              </a:rPr>
              <a:t>KONFLIKT</a:t>
            </a:r>
            <a:r>
              <a:rPr lang="de-DE" sz="900" dirty="0" smtClean="0">
                <a:solidFill>
                  <a:schemeClr val="tx1"/>
                </a:solidFill>
              </a:rPr>
              <a:t> wirkt als </a:t>
            </a:r>
            <a:r>
              <a:rPr lang="de-DE" sz="900" b="1" dirty="0" smtClean="0">
                <a:solidFill>
                  <a:schemeClr val="tx1"/>
                </a:solidFill>
              </a:rPr>
              <a:t>TRIGGER</a:t>
            </a:r>
            <a:r>
              <a:rPr lang="de-DE" sz="900" dirty="0" smtClean="0">
                <a:solidFill>
                  <a:schemeClr val="tx1"/>
                </a:solidFill>
              </a:rPr>
              <a:t> und löst </a:t>
            </a:r>
            <a:r>
              <a:rPr lang="de-DE" sz="900" dirty="0">
                <a:solidFill>
                  <a:schemeClr val="tx1"/>
                </a:solidFill>
              </a:rPr>
              <a:t>Gefühle aus der Kindheit aus, wo uns vielleicht etwas vorenthalten wurde, was wir brauchten, oder etwas aufgezwungen wurde, was wir nicht wollten. </a:t>
            </a:r>
          </a:p>
        </p:txBody>
      </p:sp>
      <p:sp>
        <p:nvSpPr>
          <p:cNvPr id="20" name="Abgerundete rechteckige Legende 19"/>
          <p:cNvSpPr/>
          <p:nvPr/>
        </p:nvSpPr>
        <p:spPr>
          <a:xfrm>
            <a:off x="3234505" y="3137407"/>
            <a:ext cx="1859054" cy="681741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dirty="0">
                <a:solidFill>
                  <a:schemeClr val="tx1"/>
                </a:solidFill>
              </a:rPr>
              <a:t>Diese Gefühle lösen biologisch vorgesehene </a:t>
            </a:r>
            <a:r>
              <a:rPr lang="de-DE" sz="900" b="1" dirty="0" smtClean="0">
                <a:solidFill>
                  <a:schemeClr val="tx1"/>
                </a:solidFill>
              </a:rPr>
              <a:t>REFLEXARTIGE REAKTIONEN</a:t>
            </a:r>
            <a:r>
              <a:rPr lang="de-DE" sz="900" dirty="0" smtClean="0">
                <a:solidFill>
                  <a:schemeClr val="tx1"/>
                </a:solidFill>
              </a:rPr>
              <a:t> </a:t>
            </a:r>
            <a:r>
              <a:rPr lang="de-DE" sz="900" dirty="0">
                <a:solidFill>
                  <a:schemeClr val="tx1"/>
                </a:solidFill>
              </a:rPr>
              <a:t>aus… (Kampf, Flucht, Erstarrung).</a:t>
            </a:r>
          </a:p>
        </p:txBody>
      </p:sp>
      <p:sp>
        <p:nvSpPr>
          <p:cNvPr id="23" name="Freihandform 22"/>
          <p:cNvSpPr/>
          <p:nvPr/>
        </p:nvSpPr>
        <p:spPr>
          <a:xfrm>
            <a:off x="3007031" y="2832760"/>
            <a:ext cx="763573" cy="1972776"/>
          </a:xfrm>
          <a:custGeom>
            <a:avLst/>
            <a:gdLst>
              <a:gd name="connsiteX0" fmla="*/ 546413 w 546413"/>
              <a:gd name="connsiteY0" fmla="*/ 1583605 h 2977383"/>
              <a:gd name="connsiteX1" fmla="*/ 400109 w 546413"/>
              <a:gd name="connsiteY1" fmla="*/ 2936917 h 2977383"/>
              <a:gd name="connsiteX2" fmla="*/ 25205 w 546413"/>
              <a:gd name="connsiteY2" fmla="*/ 202861 h 2977383"/>
              <a:gd name="connsiteX3" fmla="*/ 34349 w 546413"/>
              <a:gd name="connsiteY3" fmla="*/ 202861 h 2977383"/>
              <a:gd name="connsiteX4" fmla="*/ 34349 w 546413"/>
              <a:gd name="connsiteY4" fmla="*/ 212005 h 2977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413" h="2977383">
                <a:moveTo>
                  <a:pt x="546413" y="1583605"/>
                </a:moveTo>
                <a:cubicBezTo>
                  <a:pt x="516695" y="2375323"/>
                  <a:pt x="486977" y="3167041"/>
                  <a:pt x="400109" y="2936917"/>
                </a:cubicBezTo>
                <a:cubicBezTo>
                  <a:pt x="313241" y="2706793"/>
                  <a:pt x="86165" y="658537"/>
                  <a:pt x="25205" y="202861"/>
                </a:cubicBezTo>
                <a:cubicBezTo>
                  <a:pt x="-35755" y="-252815"/>
                  <a:pt x="32825" y="201337"/>
                  <a:pt x="34349" y="202861"/>
                </a:cubicBezTo>
                <a:cubicBezTo>
                  <a:pt x="35873" y="204385"/>
                  <a:pt x="35111" y="208195"/>
                  <a:pt x="34349" y="21200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Abgerundete rechteckige Legende 23"/>
          <p:cNvSpPr/>
          <p:nvPr/>
        </p:nvSpPr>
        <p:spPr>
          <a:xfrm>
            <a:off x="4788024" y="908720"/>
            <a:ext cx="1922512" cy="1260720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dirty="0">
                <a:solidFill>
                  <a:schemeClr val="tx1"/>
                </a:solidFill>
              </a:rPr>
              <a:t>Dadurch werden unsere </a:t>
            </a:r>
            <a:r>
              <a:rPr lang="de-DE" sz="900" b="1" dirty="0" smtClean="0">
                <a:solidFill>
                  <a:schemeClr val="tx1"/>
                </a:solidFill>
              </a:rPr>
              <a:t>RATIONALEN PROZESSE BLOCKIERT. </a:t>
            </a:r>
            <a:r>
              <a:rPr lang="de-DE" sz="900" dirty="0" smtClean="0">
                <a:solidFill>
                  <a:schemeClr val="tx1"/>
                </a:solidFill>
              </a:rPr>
              <a:t>Jede </a:t>
            </a:r>
            <a:r>
              <a:rPr lang="de-DE" sz="900" dirty="0">
                <a:solidFill>
                  <a:schemeClr val="tx1"/>
                </a:solidFill>
              </a:rPr>
              <a:t>Bemühung, eine sachliche rationale Beratung zu führen wird schach-matt gesetzt. Es sieht so aus, als könnten wir nicht anders.</a:t>
            </a:r>
          </a:p>
        </p:txBody>
      </p:sp>
      <p:sp>
        <p:nvSpPr>
          <p:cNvPr id="26" name="Freihandform 25"/>
          <p:cNvSpPr/>
          <p:nvPr/>
        </p:nvSpPr>
        <p:spPr>
          <a:xfrm>
            <a:off x="5330952" y="2295144"/>
            <a:ext cx="2430248" cy="3437165"/>
          </a:xfrm>
          <a:custGeom>
            <a:avLst/>
            <a:gdLst>
              <a:gd name="connsiteX0" fmla="*/ 0 w 2430248"/>
              <a:gd name="connsiteY0" fmla="*/ 0 h 3437165"/>
              <a:gd name="connsiteX1" fmla="*/ 850392 w 2430248"/>
              <a:gd name="connsiteY1" fmla="*/ 3419856 h 3437165"/>
              <a:gd name="connsiteX2" fmla="*/ 2286000 w 2430248"/>
              <a:gd name="connsiteY2" fmla="*/ 1325880 h 3437165"/>
              <a:gd name="connsiteX3" fmla="*/ 2304288 w 2430248"/>
              <a:gd name="connsiteY3" fmla="*/ 1298448 h 3437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0248" h="3437165">
                <a:moveTo>
                  <a:pt x="0" y="0"/>
                </a:moveTo>
                <a:cubicBezTo>
                  <a:pt x="234696" y="1599438"/>
                  <a:pt x="469392" y="3198876"/>
                  <a:pt x="850392" y="3419856"/>
                </a:cubicBezTo>
                <a:cubicBezTo>
                  <a:pt x="1231392" y="3640836"/>
                  <a:pt x="2043684" y="1679448"/>
                  <a:pt x="2286000" y="1325880"/>
                </a:cubicBezTo>
                <a:cubicBezTo>
                  <a:pt x="2528316" y="972312"/>
                  <a:pt x="2416302" y="1135380"/>
                  <a:pt x="2304288" y="129844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Abgerundete rechteckige Legende 24"/>
          <p:cNvSpPr/>
          <p:nvPr/>
        </p:nvSpPr>
        <p:spPr>
          <a:xfrm>
            <a:off x="7164288" y="1539080"/>
            <a:ext cx="1800200" cy="1810461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900" dirty="0">
                <a:solidFill>
                  <a:schemeClr val="tx1"/>
                </a:solidFill>
              </a:rPr>
              <a:t>Wir </a:t>
            </a:r>
            <a:r>
              <a:rPr lang="de-DE" sz="900" dirty="0" smtClean="0">
                <a:solidFill>
                  <a:schemeClr val="tx1"/>
                </a:solidFill>
              </a:rPr>
              <a:t>können uns</a:t>
            </a:r>
          </a:p>
          <a:p>
            <a:r>
              <a:rPr lang="de-DE" sz="900" dirty="0" smtClean="0">
                <a:solidFill>
                  <a:schemeClr val="tx1"/>
                </a:solidFill>
              </a:rPr>
              <a:t> N</a:t>
            </a:r>
            <a:r>
              <a:rPr lang="de-DE" sz="900" b="1" dirty="0" smtClean="0">
                <a:solidFill>
                  <a:schemeClr val="tx1"/>
                </a:solidFill>
              </a:rPr>
              <a:t>EUE REFLEXE ANTRAINIEREN</a:t>
            </a:r>
            <a:r>
              <a:rPr lang="de-DE" sz="900" dirty="0" smtClean="0">
                <a:solidFill>
                  <a:schemeClr val="tx1"/>
                </a:solidFill>
              </a:rPr>
              <a:t>. </a:t>
            </a:r>
          </a:p>
          <a:p>
            <a:endParaRPr lang="de-DE" sz="900" dirty="0" smtClean="0">
              <a:solidFill>
                <a:schemeClr val="tx1"/>
              </a:solidFill>
            </a:endParaRPr>
          </a:p>
          <a:p>
            <a:endParaRPr lang="de-DE" sz="900" dirty="0">
              <a:solidFill>
                <a:schemeClr val="tx1"/>
              </a:solidFill>
            </a:endParaRPr>
          </a:p>
          <a:p>
            <a:r>
              <a:rPr lang="de-DE" sz="900" dirty="0" smtClean="0">
                <a:solidFill>
                  <a:schemeClr val="tx1"/>
                </a:solidFill>
              </a:rPr>
              <a:t>Alternativen </a:t>
            </a:r>
            <a:r>
              <a:rPr lang="de-DE" sz="900" dirty="0">
                <a:solidFill>
                  <a:schemeClr val="tx1"/>
                </a:solidFill>
              </a:rPr>
              <a:t>zum Argumentieren, ärgerlich Reagieren, Groll und Verbitterung Schlucken oder Distanzieren.</a:t>
            </a:r>
            <a:br>
              <a:rPr lang="de-DE" sz="900" dirty="0">
                <a:solidFill>
                  <a:schemeClr val="tx1"/>
                </a:solidFill>
              </a:rPr>
            </a:br>
            <a:endParaRPr lang="de-DE" sz="900" dirty="0">
              <a:solidFill>
                <a:schemeClr val="tx1"/>
              </a:solidFill>
            </a:endParaRPr>
          </a:p>
        </p:txBody>
      </p:sp>
      <p:sp>
        <p:nvSpPr>
          <p:cNvPr id="27" name="Inhaltsplatzhalter 2"/>
          <p:cNvSpPr txBox="1">
            <a:spLocks/>
          </p:cNvSpPr>
          <p:nvPr/>
        </p:nvSpPr>
        <p:spPr>
          <a:xfrm rot="16200000">
            <a:off x="-2925450" y="3176970"/>
            <a:ext cx="6858001" cy="504057"/>
          </a:xfrm>
          <a:prstGeom prst="rect">
            <a:avLst/>
          </a:prstGeom>
          <a:solidFill>
            <a:srgbClr val="FFFF66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de-DE" dirty="0"/>
              <a:t>Einleitung -   die gute Nachricht</a:t>
            </a:r>
            <a:endParaRPr lang="de-DE" dirty="0" smtClean="0"/>
          </a:p>
          <a:p>
            <a:pPr marL="0" indent="0">
              <a:buFont typeface="Arial" pitchFamily="34" charset="0"/>
              <a:buNone/>
            </a:pPr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87204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8" grpId="0" animBg="1"/>
      <p:bldP spid="19" grpId="0" animBg="1"/>
      <p:bldP spid="20" grpId="0" animBg="1"/>
      <p:bldP spid="23" grpId="0" animBg="1"/>
      <p:bldP spid="24" grpId="0" animBg="1"/>
      <p:bldP spid="26" grpId="0" animBg="1"/>
      <p:bldP spid="2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94382"/>
            <a:ext cx="8493125" cy="182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23" y="260648"/>
            <a:ext cx="8372652" cy="6427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feld 5"/>
          <p:cNvSpPr txBox="1"/>
          <p:nvPr/>
        </p:nvSpPr>
        <p:spPr>
          <a:xfrm rot="16200000">
            <a:off x="-2961208" y="3207213"/>
            <a:ext cx="6876094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Gestaltung </a:t>
            </a:r>
            <a:r>
              <a:rPr lang="de-DE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von </a:t>
            </a:r>
            <a:r>
              <a:rPr lang="de-DE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Begegnung</a:t>
            </a:r>
            <a:endParaRPr lang="de-DE" sz="2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56056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endParaRPr lang="de-DE" dirty="0" smtClean="0"/>
          </a:p>
          <a:p>
            <a:r>
              <a:rPr lang="de-DE" dirty="0" smtClean="0"/>
              <a:t>Geschichte</a:t>
            </a:r>
            <a:endParaRPr lang="de-DE" dirty="0"/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r>
              <a:rPr lang="de-DE" dirty="0" smtClean="0"/>
              <a:t>Der Prophet und die langen Löffel</a:t>
            </a:r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 rot="16200000">
            <a:off x="-2961208" y="3207213"/>
            <a:ext cx="6876094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Gestaltung </a:t>
            </a:r>
            <a:r>
              <a:rPr lang="de-DE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von </a:t>
            </a:r>
            <a:r>
              <a:rPr lang="de-DE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Begegnung</a:t>
            </a:r>
            <a:endParaRPr lang="de-DE" sz="2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6587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6582544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" dirty="0" smtClean="0">
                <a:solidFill>
                  <a:schemeClr val="bg1">
                    <a:lumMod val="50000"/>
                  </a:schemeClr>
                </a:solidFill>
              </a:rPr>
              <a:t>© Newsletter Nr.9 Erziehung – Mein Kind zwischen Entmutigung und Ermutigung – Akademie für Individualpsychologie</a:t>
            </a:r>
            <a:endParaRPr lang="de-DE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251458" y="2060848"/>
            <a:ext cx="3873304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2400" b="1" u="sng" dirty="0" err="1" smtClean="0"/>
              <a:t>Entmutigung</a:t>
            </a:r>
            <a:r>
              <a:rPr lang="de-DE" sz="2400" u="sng" dirty="0" err="1" smtClean="0"/>
              <a:t>s</a:t>
            </a:r>
            <a:r>
              <a:rPr lang="de-DE" sz="2400" u="sng" dirty="0" smtClean="0"/>
              <a:t> - Anzeichen</a:t>
            </a:r>
            <a:endParaRPr lang="de-DE" sz="2400" u="sng" dirty="0"/>
          </a:p>
        </p:txBody>
      </p:sp>
      <p:sp>
        <p:nvSpPr>
          <p:cNvPr id="11" name="Textfeld 10"/>
          <p:cNvSpPr txBox="1"/>
          <p:nvPr/>
        </p:nvSpPr>
        <p:spPr>
          <a:xfrm rot="16200000">
            <a:off x="-2989957" y="3211859"/>
            <a:ext cx="6885385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das Konzept der </a:t>
            </a:r>
            <a:r>
              <a:rPr lang="de-DE" sz="2400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Ermutigung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7" y="44624"/>
            <a:ext cx="849312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feld 18"/>
          <p:cNvSpPr txBox="1"/>
          <p:nvPr/>
        </p:nvSpPr>
        <p:spPr>
          <a:xfrm>
            <a:off x="1251457" y="2852936"/>
            <a:ext cx="6272871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2400" b="1" u="sng" dirty="0" smtClean="0"/>
              <a:t>Kompensationsversuche bei Entmutigung</a:t>
            </a:r>
            <a:endParaRPr lang="de-DE" sz="2400" u="sng" dirty="0"/>
          </a:p>
        </p:txBody>
      </p:sp>
      <p:sp>
        <p:nvSpPr>
          <p:cNvPr id="22" name="Textfeld 21"/>
          <p:cNvSpPr txBox="1"/>
          <p:nvPr/>
        </p:nvSpPr>
        <p:spPr>
          <a:xfrm>
            <a:off x="1251458" y="3717032"/>
            <a:ext cx="4871847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2400" u="sng" dirty="0" smtClean="0"/>
              <a:t>Übertragene Gefühle und Impulse</a:t>
            </a:r>
            <a:endParaRPr lang="de-DE" sz="2400" u="sng" dirty="0"/>
          </a:p>
        </p:txBody>
      </p:sp>
      <p:sp>
        <p:nvSpPr>
          <p:cNvPr id="23" name="Textfeld 22"/>
          <p:cNvSpPr txBox="1"/>
          <p:nvPr/>
        </p:nvSpPr>
        <p:spPr>
          <a:xfrm>
            <a:off x="1251458" y="4581128"/>
            <a:ext cx="335656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2400" u="sng" dirty="0" smtClean="0"/>
              <a:t>ratsame Interventionen</a:t>
            </a:r>
            <a:endParaRPr lang="de-DE" sz="2400" u="sng" dirty="0"/>
          </a:p>
        </p:txBody>
      </p:sp>
    </p:spTree>
    <p:extLst>
      <p:ext uri="{BB962C8B-B14F-4D97-AF65-F5344CB8AC3E}">
        <p14:creationId xmlns:p14="http://schemas.microsoft.com/office/powerpoint/2010/main" val="58639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6582544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" dirty="0" smtClean="0">
                <a:solidFill>
                  <a:schemeClr val="bg1">
                    <a:lumMod val="50000"/>
                  </a:schemeClr>
                </a:solidFill>
              </a:rPr>
              <a:t>© Newsletter Nr.9 Erziehung – Mein Kind zwischen Entmutigung und Ermutigung – Akademie für Individualpsychologie</a:t>
            </a:r>
            <a:endParaRPr lang="de-DE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 rot="16200000">
            <a:off x="-2989957" y="3211859"/>
            <a:ext cx="6885385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das Konzept der </a:t>
            </a:r>
            <a:r>
              <a:rPr lang="de-DE" sz="2400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Ermutigung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7" y="44624"/>
            <a:ext cx="849312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1115616" y="1855636"/>
            <a:ext cx="65373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Der Schüler isoliert sich, nimmt nicht teil, wirkt gleichgültig…</a:t>
            </a:r>
          </a:p>
          <a:p>
            <a:r>
              <a:rPr lang="de-DE" dirty="0" smtClean="0"/>
              <a:t>„Es ist egal, ob ich da bin oder nicht.“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2192369" y="1352776"/>
            <a:ext cx="3136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6600"/>
                </a:solidFill>
              </a:rPr>
              <a:t>Sich  nicht verbunden fühlen</a:t>
            </a:r>
            <a:endParaRPr lang="de-DE" dirty="0">
              <a:solidFill>
                <a:srgbClr val="FF6600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1115616" y="3225750"/>
            <a:ext cx="43837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u="sng" dirty="0" smtClean="0"/>
              <a:t>Störendes Verhalten</a:t>
            </a:r>
            <a:r>
              <a:rPr lang="de-DE" dirty="0" smtClean="0"/>
              <a:t>: </a:t>
            </a:r>
          </a:p>
          <a:p>
            <a:r>
              <a:rPr lang="de-DE" dirty="0" smtClean="0"/>
              <a:t>loses Mundwerk, andere Schüler ärgern, </a:t>
            </a:r>
          </a:p>
          <a:p>
            <a:r>
              <a:rPr lang="de-DE" dirty="0" smtClean="0"/>
              <a:t>„Demonstrative Begriffsstutzigkeit“</a:t>
            </a:r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>
            <a:off x="1115615" y="4946634"/>
            <a:ext cx="3616055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i="1" dirty="0" smtClean="0"/>
              <a:t>Lehrer fühlt Irritation, Verärgerung, </a:t>
            </a:r>
          </a:p>
          <a:p>
            <a:r>
              <a:rPr lang="de-DE" i="1" dirty="0" smtClean="0"/>
              <a:t>Impuls, diesem Schüler besondere </a:t>
            </a:r>
          </a:p>
          <a:p>
            <a:r>
              <a:rPr lang="de-DE" i="1" dirty="0" smtClean="0"/>
              <a:t>Aufmerksamkeit zu geben…</a:t>
            </a:r>
            <a:endParaRPr lang="de-DE" i="1" dirty="0"/>
          </a:p>
        </p:txBody>
      </p:sp>
      <p:sp>
        <p:nvSpPr>
          <p:cNvPr id="16" name="Pfeil nach rechts 15"/>
          <p:cNvSpPr/>
          <p:nvPr/>
        </p:nvSpPr>
        <p:spPr>
          <a:xfrm>
            <a:off x="4894399" y="5315966"/>
            <a:ext cx="563828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feld 17"/>
          <p:cNvSpPr txBox="1"/>
          <p:nvPr/>
        </p:nvSpPr>
        <p:spPr>
          <a:xfrm>
            <a:off x="5580111" y="4946634"/>
            <a:ext cx="3132461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Verärgerung nicht zeigen!</a:t>
            </a:r>
          </a:p>
          <a:p>
            <a:r>
              <a:rPr lang="de-DE" dirty="0" smtClean="0"/>
              <a:t>Unerwartet Aufmerksamkeit</a:t>
            </a:r>
          </a:p>
          <a:p>
            <a:r>
              <a:rPr lang="de-DE" dirty="0" smtClean="0"/>
              <a:t>Geben! </a:t>
            </a:r>
            <a:r>
              <a:rPr lang="de-DE" sz="900" dirty="0" smtClean="0"/>
              <a:t>Jeder Schüler in jeder Stunde </a:t>
            </a:r>
            <a:r>
              <a:rPr lang="de-DE" sz="900" dirty="0" err="1" smtClean="0"/>
              <a:t>mind</a:t>
            </a:r>
            <a:r>
              <a:rPr lang="de-DE" sz="900" dirty="0" smtClean="0"/>
              <a:t> 1x  1:1</a:t>
            </a:r>
            <a:endParaRPr lang="de-DE" sz="900" dirty="0"/>
          </a:p>
        </p:txBody>
      </p:sp>
      <p:sp>
        <p:nvSpPr>
          <p:cNvPr id="21" name="Pfeil nach unten 20"/>
          <p:cNvSpPr/>
          <p:nvPr/>
        </p:nvSpPr>
        <p:spPr>
          <a:xfrm>
            <a:off x="1681235" y="2564396"/>
            <a:ext cx="316354" cy="4474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1115616" y="1340768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u="sng" dirty="0" smtClean="0"/>
              <a:t>Stufe 1</a:t>
            </a:r>
            <a:endParaRPr lang="de-DE" u="sng" dirty="0"/>
          </a:p>
        </p:txBody>
      </p:sp>
      <p:sp>
        <p:nvSpPr>
          <p:cNvPr id="24" name="Pfeil nach unten 23"/>
          <p:cNvSpPr/>
          <p:nvPr/>
        </p:nvSpPr>
        <p:spPr>
          <a:xfrm>
            <a:off x="1681235" y="4277664"/>
            <a:ext cx="316354" cy="4474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418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6582544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" dirty="0" smtClean="0">
                <a:solidFill>
                  <a:schemeClr val="bg1">
                    <a:lumMod val="50000"/>
                  </a:schemeClr>
                </a:solidFill>
              </a:rPr>
              <a:t>© Newsletter Nr.9 Erziehung – Mein Kind zwischen Entmutigung und Ermutigung – Akademie für Individualpsychologie</a:t>
            </a:r>
            <a:endParaRPr lang="de-DE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 rot="16200000">
            <a:off x="-2989957" y="3211859"/>
            <a:ext cx="6885385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das Konzept der </a:t>
            </a:r>
            <a:r>
              <a:rPr lang="de-DE" sz="2400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Ermutigung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7" y="44624"/>
            <a:ext cx="849312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Pfeil nach rechts 15"/>
          <p:cNvSpPr/>
          <p:nvPr/>
        </p:nvSpPr>
        <p:spPr>
          <a:xfrm>
            <a:off x="4716016" y="5315966"/>
            <a:ext cx="563828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Pfeil nach unten 20"/>
          <p:cNvSpPr/>
          <p:nvPr/>
        </p:nvSpPr>
        <p:spPr>
          <a:xfrm>
            <a:off x="1681235" y="2780928"/>
            <a:ext cx="316354" cy="4474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1115616" y="1340768"/>
            <a:ext cx="93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u="sng" dirty="0" smtClean="0"/>
              <a:t>Stufe 2 </a:t>
            </a:r>
            <a:endParaRPr lang="de-DE" u="sng" dirty="0"/>
          </a:p>
        </p:txBody>
      </p:sp>
      <p:sp>
        <p:nvSpPr>
          <p:cNvPr id="24" name="Pfeil nach unten 23"/>
          <p:cNvSpPr/>
          <p:nvPr/>
        </p:nvSpPr>
        <p:spPr>
          <a:xfrm>
            <a:off x="1681235" y="4277664"/>
            <a:ext cx="316354" cy="4474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/>
          <p:cNvSpPr txBox="1"/>
          <p:nvPr/>
        </p:nvSpPr>
        <p:spPr>
          <a:xfrm>
            <a:off x="2483768" y="1336826"/>
            <a:ext cx="2542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Sich  nicht fähig fühlen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1115616" y="3284984"/>
            <a:ext cx="44884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u="sng" dirty="0" smtClean="0"/>
              <a:t>Kämpfendes Verhalten</a:t>
            </a:r>
            <a:r>
              <a:rPr lang="de-DE" dirty="0" smtClean="0"/>
              <a:t>:</a:t>
            </a:r>
          </a:p>
          <a:p>
            <a:r>
              <a:rPr lang="de-DE" dirty="0" smtClean="0"/>
              <a:t>Machtkämpfe </a:t>
            </a:r>
            <a:r>
              <a:rPr lang="de-DE" dirty="0" smtClean="0">
                <a:sym typeface="Wingdings" panose="05000000000000000000" pitchFamily="2" charset="2"/>
              </a:rPr>
              <a:t> Lehrer fühlt sich in </a:t>
            </a:r>
          </a:p>
          <a:p>
            <a:r>
              <a:rPr lang="de-DE" dirty="0" smtClean="0">
                <a:sym typeface="Wingdings" panose="05000000000000000000" pitchFamily="2" charset="2"/>
              </a:rPr>
              <a:t>seiner Autorität bedroht/ herausgefordert</a:t>
            </a:r>
            <a:endParaRPr lang="de-DE" dirty="0"/>
          </a:p>
        </p:txBody>
      </p:sp>
      <p:sp>
        <p:nvSpPr>
          <p:cNvPr id="20" name="Textfeld 19"/>
          <p:cNvSpPr txBox="1"/>
          <p:nvPr/>
        </p:nvSpPr>
        <p:spPr>
          <a:xfrm>
            <a:off x="1115615" y="1988840"/>
            <a:ext cx="67975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Der Schüler demonstriert Unfähigkeit.</a:t>
            </a:r>
          </a:p>
          <a:p>
            <a:r>
              <a:rPr lang="de-DE" dirty="0" smtClean="0"/>
              <a:t>„Weshalb sollte ich mir hier Mühe geben, es reicht ja doch nicht.“</a:t>
            </a:r>
            <a:endParaRPr lang="de-DE" dirty="0"/>
          </a:p>
        </p:txBody>
      </p:sp>
      <p:sp>
        <p:nvSpPr>
          <p:cNvPr id="22" name="Textfeld 21"/>
          <p:cNvSpPr txBox="1"/>
          <p:nvPr/>
        </p:nvSpPr>
        <p:spPr>
          <a:xfrm>
            <a:off x="1116695" y="4940593"/>
            <a:ext cx="3570849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i="1" dirty="0">
                <a:sym typeface="Wingdings" panose="05000000000000000000" pitchFamily="2" charset="2"/>
              </a:rPr>
              <a:t>Lehrer fühlt sich in </a:t>
            </a:r>
            <a:r>
              <a:rPr lang="de-DE" i="1" dirty="0" smtClean="0">
                <a:sym typeface="Wingdings" panose="05000000000000000000" pitchFamily="2" charset="2"/>
              </a:rPr>
              <a:t>seiner </a:t>
            </a:r>
            <a:r>
              <a:rPr lang="de-DE" i="1" dirty="0">
                <a:sym typeface="Wingdings" panose="05000000000000000000" pitchFamily="2" charset="2"/>
              </a:rPr>
              <a:t>Autorität </a:t>
            </a:r>
            <a:endParaRPr lang="de-DE" i="1" dirty="0" smtClean="0">
              <a:sym typeface="Wingdings" panose="05000000000000000000" pitchFamily="2" charset="2"/>
            </a:endParaRPr>
          </a:p>
          <a:p>
            <a:r>
              <a:rPr lang="de-DE" i="1" dirty="0" smtClean="0">
                <a:sym typeface="Wingdings" panose="05000000000000000000" pitchFamily="2" charset="2"/>
              </a:rPr>
              <a:t>bedroht</a:t>
            </a:r>
            <a:r>
              <a:rPr lang="de-DE" i="1" dirty="0">
                <a:sym typeface="Wingdings" panose="05000000000000000000" pitchFamily="2" charset="2"/>
              </a:rPr>
              <a:t>/ </a:t>
            </a:r>
            <a:r>
              <a:rPr lang="de-DE" i="1" dirty="0" smtClean="0">
                <a:sym typeface="Wingdings" panose="05000000000000000000" pitchFamily="2" charset="2"/>
              </a:rPr>
              <a:t>herausgefordert, Impuls zu </a:t>
            </a:r>
          </a:p>
          <a:p>
            <a:r>
              <a:rPr lang="de-DE" i="1" dirty="0" smtClean="0">
                <a:sym typeface="Wingdings" panose="05000000000000000000" pitchFamily="2" charset="2"/>
              </a:rPr>
              <a:t>drohen, befehlen, verbieten…</a:t>
            </a:r>
            <a:endParaRPr lang="de-DE" i="1" dirty="0"/>
          </a:p>
        </p:txBody>
      </p:sp>
      <p:sp>
        <p:nvSpPr>
          <p:cNvPr id="23" name="Textfeld 22"/>
          <p:cNvSpPr txBox="1"/>
          <p:nvPr/>
        </p:nvSpPr>
        <p:spPr>
          <a:xfrm>
            <a:off x="5359365" y="4921526"/>
            <a:ext cx="3752181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Situationen bieten, wo der Schüler </a:t>
            </a:r>
          </a:p>
          <a:p>
            <a:r>
              <a:rPr lang="de-DE" dirty="0" smtClean="0"/>
              <a:t>sein Bedürfnis nach Bedeutung </a:t>
            </a:r>
          </a:p>
          <a:p>
            <a:r>
              <a:rPr lang="de-DE" dirty="0" smtClean="0"/>
              <a:t>konstruktiv einsetzen kann.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291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6582544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" dirty="0" smtClean="0">
                <a:solidFill>
                  <a:schemeClr val="bg1">
                    <a:lumMod val="50000"/>
                  </a:schemeClr>
                </a:solidFill>
              </a:rPr>
              <a:t>© Newsletter Nr.9 Erziehung – Mein Kind zwischen Entmutigung und Ermutigung – Akademie für Individualpsychologie</a:t>
            </a:r>
            <a:endParaRPr lang="de-DE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 rot="16200000">
            <a:off x="-2989957" y="3211859"/>
            <a:ext cx="6885385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das Konzept der </a:t>
            </a:r>
            <a:r>
              <a:rPr lang="de-DE" sz="2400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Ermutigung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7" y="44624"/>
            <a:ext cx="849312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Pfeil nach rechts 15"/>
          <p:cNvSpPr/>
          <p:nvPr/>
        </p:nvSpPr>
        <p:spPr>
          <a:xfrm>
            <a:off x="4826321" y="5408299"/>
            <a:ext cx="563828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Pfeil nach unten 20"/>
          <p:cNvSpPr/>
          <p:nvPr/>
        </p:nvSpPr>
        <p:spPr>
          <a:xfrm>
            <a:off x="1681235" y="2780928"/>
            <a:ext cx="316354" cy="4474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1115616" y="1340768"/>
            <a:ext cx="93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u="sng" dirty="0" smtClean="0"/>
              <a:t>Stufe 3 </a:t>
            </a:r>
            <a:endParaRPr lang="de-DE" u="sng" dirty="0"/>
          </a:p>
        </p:txBody>
      </p:sp>
      <p:sp>
        <p:nvSpPr>
          <p:cNvPr id="24" name="Pfeil nach unten 23"/>
          <p:cNvSpPr/>
          <p:nvPr/>
        </p:nvSpPr>
        <p:spPr>
          <a:xfrm>
            <a:off x="1681235" y="4349672"/>
            <a:ext cx="316354" cy="4474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/>
          <p:cNvSpPr txBox="1"/>
          <p:nvPr/>
        </p:nvSpPr>
        <p:spPr>
          <a:xfrm>
            <a:off x="2339752" y="1340768"/>
            <a:ext cx="2787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CC0000"/>
                </a:solidFill>
              </a:rPr>
              <a:t>Sich  nicht wichtig fühlen</a:t>
            </a:r>
            <a:endParaRPr lang="de-DE" dirty="0">
              <a:solidFill>
                <a:srgbClr val="CC0000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116695" y="1916832"/>
            <a:ext cx="58480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„Ich bin unwichtig. Was zähle ich schon? „</a:t>
            </a:r>
          </a:p>
          <a:p>
            <a:r>
              <a:rPr lang="de-DE" dirty="0" smtClean="0"/>
              <a:t>„Ich kann es gleich lassen, es hört mich doch niemand.“</a:t>
            </a:r>
            <a:endParaRPr lang="de-DE" dirty="0"/>
          </a:p>
        </p:txBody>
      </p:sp>
      <p:sp>
        <p:nvSpPr>
          <p:cNvPr id="18" name="Textfeld 17"/>
          <p:cNvSpPr txBox="1"/>
          <p:nvPr/>
        </p:nvSpPr>
        <p:spPr>
          <a:xfrm>
            <a:off x="1187624" y="3354334"/>
            <a:ext cx="36019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u="sng" dirty="0" smtClean="0"/>
              <a:t>Verletzendes Verhalten</a:t>
            </a:r>
            <a:r>
              <a:rPr lang="de-DE" dirty="0" smtClean="0"/>
              <a:t>:</a:t>
            </a:r>
          </a:p>
          <a:p>
            <a:r>
              <a:rPr lang="de-DE" dirty="0" smtClean="0"/>
              <a:t>Rache, zerstörerisches Verhalten, </a:t>
            </a:r>
          </a:p>
          <a:p>
            <a:r>
              <a:rPr lang="de-DE" dirty="0" smtClean="0"/>
              <a:t>Sachbeschädigung, Weglaufen</a:t>
            </a:r>
            <a:endParaRPr lang="de-DE" dirty="0"/>
          </a:p>
        </p:txBody>
      </p:sp>
      <p:sp>
        <p:nvSpPr>
          <p:cNvPr id="25" name="Textfeld 24"/>
          <p:cNvSpPr txBox="1"/>
          <p:nvPr/>
        </p:nvSpPr>
        <p:spPr>
          <a:xfrm>
            <a:off x="1115616" y="5038967"/>
            <a:ext cx="377379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i="1" dirty="0">
                <a:sym typeface="Wingdings" panose="05000000000000000000" pitchFamily="2" charset="2"/>
              </a:rPr>
              <a:t>Lehrer fühlt </a:t>
            </a:r>
            <a:r>
              <a:rPr lang="de-DE" i="1" dirty="0" smtClean="0">
                <a:sym typeface="Wingdings" panose="05000000000000000000" pitchFamily="2" charset="2"/>
              </a:rPr>
              <a:t>Entrüstung, Wut, Hass, </a:t>
            </a:r>
          </a:p>
          <a:p>
            <a:r>
              <a:rPr lang="de-DE" i="1" dirty="0" smtClean="0">
                <a:sym typeface="Wingdings" panose="05000000000000000000" pitchFamily="2" charset="2"/>
              </a:rPr>
              <a:t>Impuls es heimzuzahlen, zu bestrafen, </a:t>
            </a:r>
          </a:p>
          <a:p>
            <a:r>
              <a:rPr lang="de-DE" i="1" dirty="0">
                <a:sym typeface="Wingdings" panose="05000000000000000000" pitchFamily="2" charset="2"/>
              </a:rPr>
              <a:t>v</a:t>
            </a:r>
            <a:r>
              <a:rPr lang="de-DE" i="1" dirty="0" smtClean="0">
                <a:sym typeface="Wingdings" panose="05000000000000000000" pitchFamily="2" charset="2"/>
              </a:rPr>
              <a:t>erletzen…</a:t>
            </a:r>
            <a:endParaRPr lang="de-DE" i="1" dirty="0"/>
          </a:p>
        </p:txBody>
      </p:sp>
      <p:sp>
        <p:nvSpPr>
          <p:cNvPr id="26" name="Textfeld 25"/>
          <p:cNvSpPr txBox="1"/>
          <p:nvPr/>
        </p:nvSpPr>
        <p:spPr>
          <a:xfrm>
            <a:off x="5418066" y="5038967"/>
            <a:ext cx="3708066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Kränkung nicht zeigen. Verhalten</a:t>
            </a:r>
          </a:p>
          <a:p>
            <a:r>
              <a:rPr lang="de-DE" dirty="0" smtClean="0"/>
              <a:t>nicht dulden, aber Respekt zeigen </a:t>
            </a:r>
          </a:p>
          <a:p>
            <a:r>
              <a:rPr lang="de-DE" dirty="0" smtClean="0"/>
              <a:t>für </a:t>
            </a:r>
            <a:r>
              <a:rPr lang="de-DE" dirty="0"/>
              <a:t>sich und den </a:t>
            </a:r>
            <a:r>
              <a:rPr lang="de-DE" dirty="0" smtClean="0"/>
              <a:t>Schüler.</a:t>
            </a:r>
          </a:p>
        </p:txBody>
      </p:sp>
    </p:spTree>
    <p:extLst>
      <p:ext uri="{BB962C8B-B14F-4D97-AF65-F5344CB8AC3E}">
        <p14:creationId xmlns:p14="http://schemas.microsoft.com/office/powerpoint/2010/main" val="919053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6582544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" dirty="0" smtClean="0">
                <a:solidFill>
                  <a:schemeClr val="bg1">
                    <a:lumMod val="50000"/>
                  </a:schemeClr>
                </a:solidFill>
              </a:rPr>
              <a:t>© Newsletter Nr.9 Erziehung – Mein Kind zwischen Entmutigung und Ermutigung – Akademie für Individualpsychologie</a:t>
            </a:r>
            <a:endParaRPr lang="de-DE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 rot="16200000">
            <a:off x="-2989957" y="3211859"/>
            <a:ext cx="6885385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das Konzept der </a:t>
            </a:r>
            <a:r>
              <a:rPr lang="de-DE" sz="2400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Ermutigung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7" y="44624"/>
            <a:ext cx="849312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Pfeil nach rechts 15"/>
          <p:cNvSpPr/>
          <p:nvPr/>
        </p:nvSpPr>
        <p:spPr>
          <a:xfrm>
            <a:off x="4826321" y="5408299"/>
            <a:ext cx="563828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Pfeil nach unten 20"/>
          <p:cNvSpPr/>
          <p:nvPr/>
        </p:nvSpPr>
        <p:spPr>
          <a:xfrm>
            <a:off x="1681235" y="2780928"/>
            <a:ext cx="316354" cy="4474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1115616" y="1340768"/>
            <a:ext cx="93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u="sng" dirty="0" smtClean="0"/>
              <a:t>Stufe 4 </a:t>
            </a:r>
            <a:endParaRPr lang="de-DE" u="sng" dirty="0"/>
          </a:p>
        </p:txBody>
      </p:sp>
      <p:sp>
        <p:nvSpPr>
          <p:cNvPr id="24" name="Pfeil nach unten 23"/>
          <p:cNvSpPr/>
          <p:nvPr/>
        </p:nvSpPr>
        <p:spPr>
          <a:xfrm>
            <a:off x="1681235" y="4349672"/>
            <a:ext cx="316354" cy="4474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/>
          <p:cNvSpPr txBox="1"/>
          <p:nvPr/>
        </p:nvSpPr>
        <p:spPr>
          <a:xfrm>
            <a:off x="2274208" y="1340768"/>
            <a:ext cx="2709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990033"/>
                </a:solidFill>
              </a:rPr>
              <a:t>Sich  nicht mutig fühlen</a:t>
            </a:r>
            <a:endParaRPr lang="de-DE" dirty="0">
              <a:solidFill>
                <a:srgbClr val="990033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1115616" y="1988840"/>
            <a:ext cx="47684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„Ich bin nichts wert, ich kann deshalb nichts </a:t>
            </a:r>
          </a:p>
          <a:p>
            <a:r>
              <a:rPr lang="de-DE" dirty="0" smtClean="0"/>
              <a:t>beitragen, es ist sowieso zu wenig.“</a:t>
            </a:r>
            <a:endParaRPr lang="de-DE" dirty="0"/>
          </a:p>
        </p:txBody>
      </p:sp>
      <p:sp>
        <p:nvSpPr>
          <p:cNvPr id="20" name="Textfeld 19"/>
          <p:cNvSpPr txBox="1"/>
          <p:nvPr/>
        </p:nvSpPr>
        <p:spPr>
          <a:xfrm>
            <a:off x="1115616" y="3284984"/>
            <a:ext cx="38523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u="sng" dirty="0" smtClean="0"/>
              <a:t>Rückzug</a:t>
            </a:r>
            <a:r>
              <a:rPr lang="de-DE" dirty="0" smtClean="0"/>
              <a:t>:</a:t>
            </a:r>
          </a:p>
          <a:p>
            <a:r>
              <a:rPr lang="de-DE" dirty="0" smtClean="0"/>
              <a:t>Will alleine gelassen werden bis zur</a:t>
            </a:r>
          </a:p>
          <a:p>
            <a:r>
              <a:rPr lang="de-DE" dirty="0" smtClean="0"/>
              <a:t>Schulverweigerung</a:t>
            </a:r>
            <a:endParaRPr lang="de-DE" dirty="0"/>
          </a:p>
        </p:txBody>
      </p:sp>
      <p:sp>
        <p:nvSpPr>
          <p:cNvPr id="22" name="Textfeld 21"/>
          <p:cNvSpPr txBox="1"/>
          <p:nvPr/>
        </p:nvSpPr>
        <p:spPr>
          <a:xfrm>
            <a:off x="1115616" y="5131300"/>
            <a:ext cx="3903826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i="1" dirty="0">
                <a:sym typeface="Wingdings" panose="05000000000000000000" pitchFamily="2" charset="2"/>
              </a:rPr>
              <a:t>Lehrer fühlt </a:t>
            </a:r>
            <a:r>
              <a:rPr lang="de-DE" i="1" dirty="0" smtClean="0">
                <a:sym typeface="Wingdings" panose="05000000000000000000" pitchFamily="2" charset="2"/>
              </a:rPr>
              <a:t>Hilflosigkeit, Ratlosigkeit,</a:t>
            </a:r>
          </a:p>
          <a:p>
            <a:r>
              <a:rPr lang="de-DE" i="1" dirty="0" smtClean="0">
                <a:sym typeface="Wingdings" panose="05000000000000000000" pitchFamily="2" charset="2"/>
              </a:rPr>
              <a:t>Wird hoffnungslos, Impuls den Schüler </a:t>
            </a:r>
          </a:p>
          <a:p>
            <a:r>
              <a:rPr lang="de-DE" i="1" dirty="0" smtClean="0">
                <a:sym typeface="Wingdings" panose="05000000000000000000" pitchFamily="2" charset="2"/>
              </a:rPr>
              <a:t>aufzugeben, …</a:t>
            </a:r>
            <a:endParaRPr lang="de-DE" i="1" dirty="0"/>
          </a:p>
        </p:txBody>
      </p:sp>
      <p:sp>
        <p:nvSpPr>
          <p:cNvPr id="23" name="Textfeld 22"/>
          <p:cNvSpPr txBox="1"/>
          <p:nvPr/>
        </p:nvSpPr>
        <p:spPr>
          <a:xfrm>
            <a:off x="5486518" y="5131300"/>
            <a:ext cx="3645550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Ermutigen Sie gerade bei Fehlern,</a:t>
            </a:r>
          </a:p>
          <a:p>
            <a:r>
              <a:rPr lang="de-DE" dirty="0" smtClean="0"/>
              <a:t>Vertrauen in die Kompetenz des </a:t>
            </a:r>
          </a:p>
          <a:p>
            <a:r>
              <a:rPr lang="de-DE" dirty="0" smtClean="0"/>
              <a:t>Schülers, kl. Verantwortlichkeiten</a:t>
            </a:r>
          </a:p>
        </p:txBody>
      </p:sp>
    </p:spTree>
    <p:extLst>
      <p:ext uri="{BB962C8B-B14F-4D97-AF65-F5344CB8AC3E}">
        <p14:creationId xmlns:p14="http://schemas.microsoft.com/office/powerpoint/2010/main" val="2388910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6381328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</a:rPr>
              <a:t>© Vera </a:t>
            </a:r>
            <a:r>
              <a:rPr lang="de-DE" sz="1200" dirty="0" err="1" smtClean="0">
                <a:solidFill>
                  <a:schemeClr val="bg1">
                    <a:lumMod val="50000"/>
                  </a:schemeClr>
                </a:solidFill>
              </a:rPr>
              <a:t>Mennemeier</a:t>
            </a:r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</a:rPr>
              <a:t>, April 2014     </a:t>
            </a:r>
            <a:r>
              <a:rPr lang="de-DE" sz="1200" dirty="0" err="1" smtClean="0">
                <a:solidFill>
                  <a:schemeClr val="bg1">
                    <a:lumMod val="50000"/>
                  </a:schemeClr>
                </a:solidFill>
              </a:rPr>
              <a:t>Thoméestraße</a:t>
            </a:r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</a:rPr>
              <a:t> 2     34117 Kassel     www.praxis-vera-mennemeier.de</a:t>
            </a:r>
            <a:endParaRPr lang="de-DE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943552" y="1197149"/>
            <a:ext cx="3645550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i="1" u="sng" dirty="0" smtClean="0"/>
              <a:t>Aus dem Nähkästchen geplaudert</a:t>
            </a:r>
            <a:r>
              <a:rPr lang="de-DE" u="sng" dirty="0" smtClean="0"/>
              <a:t>: </a:t>
            </a:r>
          </a:p>
          <a:p>
            <a:r>
              <a:rPr lang="de-DE" sz="2400" b="1" u="sng" dirty="0" err="1" smtClean="0"/>
              <a:t>Entmutigung</a:t>
            </a:r>
            <a:r>
              <a:rPr lang="de-DE" sz="2400" u="sng" dirty="0" err="1" smtClean="0"/>
              <a:t>s</a:t>
            </a:r>
            <a:r>
              <a:rPr lang="de-DE" sz="2400" u="sng" dirty="0" smtClean="0"/>
              <a:t> - Beispiele</a:t>
            </a:r>
            <a:endParaRPr lang="de-DE" sz="2400" u="sng" dirty="0"/>
          </a:p>
        </p:txBody>
      </p:sp>
      <p:sp>
        <p:nvSpPr>
          <p:cNvPr id="3" name="Textfeld 2"/>
          <p:cNvSpPr txBox="1"/>
          <p:nvPr/>
        </p:nvSpPr>
        <p:spPr>
          <a:xfrm>
            <a:off x="2046870" y="2289646"/>
            <a:ext cx="68155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L: „Ich gebe Dir auf dem Zeugnis eine 3+, obwohl Du eigentlich </a:t>
            </a:r>
          </a:p>
          <a:p>
            <a:r>
              <a:rPr lang="de-DE" dirty="0" smtClean="0"/>
              <a:t>auf 2- stehst. Aber ich weiß, Du kannst mehr. </a:t>
            </a:r>
          </a:p>
          <a:p>
            <a:r>
              <a:rPr lang="de-DE" dirty="0" smtClean="0"/>
              <a:t>Und das soll Dich motivieren. Also los…streng Dich an!“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937199" y="3284984"/>
            <a:ext cx="789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L: „Was, Du magst mein Fach nicht! Als gute Schülerin interessiert</a:t>
            </a:r>
          </a:p>
          <a:p>
            <a:r>
              <a:rPr lang="de-DE" dirty="0"/>
              <a:t>m</a:t>
            </a:r>
            <a:r>
              <a:rPr lang="de-DE" dirty="0" smtClean="0"/>
              <a:t>an sich für jedes Fach!“ S: „Ich </a:t>
            </a:r>
            <a:r>
              <a:rPr lang="de-DE" dirty="0" err="1" smtClean="0"/>
              <a:t>muß</a:t>
            </a:r>
            <a:r>
              <a:rPr lang="de-DE" dirty="0" smtClean="0"/>
              <a:t> doch nicht alles interessant finden.</a:t>
            </a:r>
          </a:p>
          <a:p>
            <a:r>
              <a:rPr lang="de-DE" dirty="0" smtClean="0"/>
              <a:t>Immerhin lerne ich doch dafür und hatte eine 1 in der Arbeit.“ L: „Ich gebe </a:t>
            </a:r>
          </a:p>
          <a:p>
            <a:r>
              <a:rPr lang="de-DE" dirty="0" smtClean="0"/>
              <a:t>Dir jetzt eine 3, weil deine Mitarbeit so miserabel war.“ 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2047863" y="4653136"/>
            <a:ext cx="6063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S:“Das ist ungerecht</a:t>
            </a:r>
            <a:r>
              <a:rPr lang="de-DE" dirty="0" smtClean="0"/>
              <a:t>!“ L</a:t>
            </a:r>
            <a:r>
              <a:rPr lang="de-DE" dirty="0"/>
              <a:t>: „Darüber rede ich nicht mit Dir</a:t>
            </a:r>
            <a:r>
              <a:rPr lang="de-DE" dirty="0" smtClean="0"/>
              <a:t>.“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937199" y="5297085"/>
            <a:ext cx="82851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L: „Ich habe eure Arbeiten zu Hause vergessen. Lehrer sind ja auch nur </a:t>
            </a:r>
          </a:p>
          <a:p>
            <a:r>
              <a:rPr lang="de-DE" dirty="0" smtClean="0"/>
              <a:t>Menschen.“ S: „Ich habe mein Buch zu Hause vergessen.“ L: „Das gibt Abzug!“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 rot="16200000">
            <a:off x="-2989957" y="3211859"/>
            <a:ext cx="6885385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das Konzept der </a:t>
            </a:r>
            <a:r>
              <a:rPr lang="de-DE" sz="2400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Ermutigung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7" y="44624"/>
            <a:ext cx="849312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275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 rot="16200000">
            <a:off x="-2960339" y="3211859"/>
            <a:ext cx="6885386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Gesprächsgestaltung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7" y="44624"/>
            <a:ext cx="849312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1" y="6536377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</a:rPr>
              <a:t>© Vera </a:t>
            </a:r>
            <a:r>
              <a:rPr lang="de-DE" sz="1200" dirty="0" err="1" smtClean="0">
                <a:solidFill>
                  <a:schemeClr val="bg1">
                    <a:lumMod val="50000"/>
                  </a:schemeClr>
                </a:solidFill>
              </a:rPr>
              <a:t>Mennemeier</a:t>
            </a:r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</a:rPr>
              <a:t>, April 2014     </a:t>
            </a:r>
            <a:r>
              <a:rPr lang="de-DE" sz="1200" dirty="0" err="1" smtClean="0">
                <a:solidFill>
                  <a:schemeClr val="bg1">
                    <a:lumMod val="50000"/>
                  </a:schemeClr>
                </a:solidFill>
              </a:rPr>
              <a:t>Thoméestraße</a:t>
            </a:r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</a:rPr>
              <a:t> 2     34117 Kassel     www.praxis-vera-mennemeier.de</a:t>
            </a:r>
            <a:endParaRPr lang="de-DE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919411" y="3081734"/>
            <a:ext cx="21980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Zielerweiterung, </a:t>
            </a:r>
          </a:p>
          <a:p>
            <a:pPr algn="ctr"/>
            <a:r>
              <a:rPr lang="de-DE" dirty="0" smtClean="0"/>
              <a:t>einvernehmliche </a:t>
            </a:r>
          </a:p>
          <a:p>
            <a:pPr algn="ctr"/>
            <a:r>
              <a:rPr lang="de-DE" dirty="0" smtClean="0"/>
              <a:t>Einigung, Ergebnis,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827584" y="4437112"/>
            <a:ext cx="5760640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P  O  S  I  T  U  M</a:t>
            </a:r>
            <a:endParaRPr lang="de-DE" dirty="0"/>
          </a:p>
        </p:txBody>
      </p:sp>
      <p:sp>
        <p:nvSpPr>
          <p:cNvPr id="25" name="Textfeld 24"/>
          <p:cNvSpPr txBox="1"/>
          <p:nvPr/>
        </p:nvSpPr>
        <p:spPr>
          <a:xfrm>
            <a:off x="785023" y="1045919"/>
            <a:ext cx="5227137" cy="6001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2400" u="sng" dirty="0" smtClean="0"/>
              <a:t>Gesprächsphasen / Positive Beratung</a:t>
            </a:r>
          </a:p>
          <a:p>
            <a:r>
              <a:rPr lang="de-DE" sz="900" dirty="0" smtClean="0"/>
              <a:t>PPT</a:t>
            </a:r>
            <a:endParaRPr lang="de-DE" sz="900" dirty="0"/>
          </a:p>
        </p:txBody>
      </p:sp>
      <p:sp>
        <p:nvSpPr>
          <p:cNvPr id="18" name="Textfeld 17"/>
          <p:cNvSpPr txBox="1"/>
          <p:nvPr/>
        </p:nvSpPr>
        <p:spPr>
          <a:xfrm>
            <a:off x="783816" y="1815207"/>
            <a:ext cx="8300265" cy="461665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/>
              <a:t>Verbundenheit               Differenzierung              Ablösung</a:t>
            </a:r>
          </a:p>
        </p:txBody>
      </p:sp>
      <p:sp>
        <p:nvSpPr>
          <p:cNvPr id="2" name="Pfeil nach rechts 1"/>
          <p:cNvSpPr/>
          <p:nvPr/>
        </p:nvSpPr>
        <p:spPr>
          <a:xfrm>
            <a:off x="3320507" y="1824580"/>
            <a:ext cx="648072" cy="331394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Pfeil nach rechts 18"/>
          <p:cNvSpPr/>
          <p:nvPr/>
        </p:nvSpPr>
        <p:spPr>
          <a:xfrm>
            <a:off x="6479123" y="1846055"/>
            <a:ext cx="648072" cy="331394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Textfeld 27"/>
          <p:cNvSpPr txBox="1"/>
          <p:nvPr/>
        </p:nvSpPr>
        <p:spPr>
          <a:xfrm>
            <a:off x="827584" y="2959784"/>
            <a:ext cx="23103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Aufnahme von Information, Entwicklung von Verständnis mit Wohlwollen</a:t>
            </a:r>
            <a:endParaRPr lang="de-DE" dirty="0"/>
          </a:p>
        </p:txBody>
      </p:sp>
      <p:sp>
        <p:nvSpPr>
          <p:cNvPr id="30" name="Textfeld 29"/>
          <p:cNvSpPr txBox="1"/>
          <p:nvPr/>
        </p:nvSpPr>
        <p:spPr>
          <a:xfrm>
            <a:off x="3968579" y="3081734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Hinterfragung, inhaltliche Auseinandersetzung</a:t>
            </a:r>
            <a:endParaRPr lang="de-DE" dirty="0"/>
          </a:p>
        </p:txBody>
      </p:sp>
      <p:sp>
        <p:nvSpPr>
          <p:cNvPr id="36" name="Textfeld 35"/>
          <p:cNvSpPr txBox="1"/>
          <p:nvPr/>
        </p:nvSpPr>
        <p:spPr>
          <a:xfrm>
            <a:off x="6856346" y="4374126"/>
            <a:ext cx="2232248" cy="116955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Jeder am Prozess beteiligter hat das Gefühl, sich selbstständig eine eigene Meinung bilden zu können</a:t>
            </a:r>
            <a:endParaRPr lang="de-DE" sz="1400" dirty="0"/>
          </a:p>
        </p:txBody>
      </p:sp>
      <p:sp>
        <p:nvSpPr>
          <p:cNvPr id="41" name="Pfeil nach rechts 40"/>
          <p:cNvSpPr/>
          <p:nvPr/>
        </p:nvSpPr>
        <p:spPr>
          <a:xfrm>
            <a:off x="6323336" y="3367054"/>
            <a:ext cx="648072" cy="331394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Pfeil nach rechts 41"/>
          <p:cNvSpPr/>
          <p:nvPr/>
        </p:nvSpPr>
        <p:spPr>
          <a:xfrm>
            <a:off x="3320507" y="3367054"/>
            <a:ext cx="648072" cy="331394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317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4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hteck 39"/>
          <p:cNvSpPr/>
          <p:nvPr/>
        </p:nvSpPr>
        <p:spPr>
          <a:xfrm>
            <a:off x="783816" y="2278612"/>
            <a:ext cx="8304778" cy="646331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/>
          <p:cNvSpPr txBox="1"/>
          <p:nvPr/>
        </p:nvSpPr>
        <p:spPr>
          <a:xfrm rot="16200000">
            <a:off x="-2960339" y="3211859"/>
            <a:ext cx="6885386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Gesprächsgestaltung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7" y="44624"/>
            <a:ext cx="849312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1" y="6536377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</a:rPr>
              <a:t>© Vera </a:t>
            </a:r>
            <a:r>
              <a:rPr lang="de-DE" sz="1200" dirty="0" err="1" smtClean="0">
                <a:solidFill>
                  <a:schemeClr val="bg1">
                    <a:lumMod val="50000"/>
                  </a:schemeClr>
                </a:solidFill>
              </a:rPr>
              <a:t>Mennemeier</a:t>
            </a:r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</a:rPr>
              <a:t>, April 2014     </a:t>
            </a:r>
            <a:r>
              <a:rPr lang="de-DE" sz="1200" dirty="0" err="1" smtClean="0">
                <a:solidFill>
                  <a:schemeClr val="bg1">
                    <a:lumMod val="50000"/>
                  </a:schemeClr>
                </a:solidFill>
              </a:rPr>
              <a:t>Thoméestraße</a:t>
            </a:r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</a:rPr>
              <a:t> 2     34117 Kassel     www.praxis-vera-mennemeier.de</a:t>
            </a:r>
            <a:endParaRPr lang="de-DE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919411" y="3081734"/>
            <a:ext cx="21980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Zielerweiterung, </a:t>
            </a:r>
          </a:p>
          <a:p>
            <a:pPr algn="ctr"/>
            <a:r>
              <a:rPr lang="de-DE" dirty="0" smtClean="0"/>
              <a:t>einvernehmliche </a:t>
            </a:r>
          </a:p>
          <a:p>
            <a:pPr algn="ctr"/>
            <a:r>
              <a:rPr lang="de-DE" dirty="0" smtClean="0"/>
              <a:t>Einigung, Ergebnis,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827584" y="4437112"/>
            <a:ext cx="5760640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P  O  S  I  T  U  M</a:t>
            </a:r>
            <a:endParaRPr lang="de-DE" dirty="0"/>
          </a:p>
        </p:txBody>
      </p:sp>
      <p:sp>
        <p:nvSpPr>
          <p:cNvPr id="25" name="Textfeld 24"/>
          <p:cNvSpPr txBox="1"/>
          <p:nvPr/>
        </p:nvSpPr>
        <p:spPr>
          <a:xfrm>
            <a:off x="785023" y="1045919"/>
            <a:ext cx="5227137" cy="6001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2400" u="sng" dirty="0" smtClean="0"/>
              <a:t>Gesprächsphasen / Positive Beratung</a:t>
            </a:r>
          </a:p>
          <a:p>
            <a:r>
              <a:rPr lang="de-DE" sz="900" dirty="0" smtClean="0"/>
              <a:t>PPT</a:t>
            </a:r>
            <a:endParaRPr lang="de-DE" sz="900" dirty="0"/>
          </a:p>
        </p:txBody>
      </p:sp>
      <p:sp>
        <p:nvSpPr>
          <p:cNvPr id="18" name="Textfeld 17"/>
          <p:cNvSpPr txBox="1"/>
          <p:nvPr/>
        </p:nvSpPr>
        <p:spPr>
          <a:xfrm>
            <a:off x="783816" y="1815207"/>
            <a:ext cx="8300265" cy="461665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/>
              <a:t>Verbundenheit               Differenzierung              Ablösung</a:t>
            </a:r>
          </a:p>
        </p:txBody>
      </p:sp>
      <p:sp>
        <p:nvSpPr>
          <p:cNvPr id="2" name="Pfeil nach rechts 1"/>
          <p:cNvSpPr/>
          <p:nvPr/>
        </p:nvSpPr>
        <p:spPr>
          <a:xfrm>
            <a:off x="3320507" y="1824580"/>
            <a:ext cx="648072" cy="331394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Pfeil nach rechts 18"/>
          <p:cNvSpPr/>
          <p:nvPr/>
        </p:nvSpPr>
        <p:spPr>
          <a:xfrm>
            <a:off x="6479123" y="1846055"/>
            <a:ext cx="648072" cy="331394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Textfeld 27"/>
          <p:cNvSpPr txBox="1"/>
          <p:nvPr/>
        </p:nvSpPr>
        <p:spPr>
          <a:xfrm>
            <a:off x="827584" y="2959784"/>
            <a:ext cx="23103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Aufnahme von Information, Entwicklung von Verständnis mit Wohlwollen</a:t>
            </a:r>
            <a:endParaRPr lang="de-DE" dirty="0"/>
          </a:p>
        </p:txBody>
      </p:sp>
      <p:sp>
        <p:nvSpPr>
          <p:cNvPr id="29" name="Textfeld 28"/>
          <p:cNvSpPr txBox="1"/>
          <p:nvPr/>
        </p:nvSpPr>
        <p:spPr>
          <a:xfrm>
            <a:off x="1043607" y="4797152"/>
            <a:ext cx="2094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Selbstoffenbarung ICH-Botschaften</a:t>
            </a:r>
            <a:endParaRPr lang="de-DE" dirty="0"/>
          </a:p>
        </p:txBody>
      </p:sp>
      <p:sp>
        <p:nvSpPr>
          <p:cNvPr id="30" name="Textfeld 29"/>
          <p:cNvSpPr txBox="1"/>
          <p:nvPr/>
        </p:nvSpPr>
        <p:spPr>
          <a:xfrm>
            <a:off x="3968579" y="3081734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Hinterfragung, inhaltliche Auseinandersetzung</a:t>
            </a:r>
            <a:endParaRPr lang="de-DE" dirty="0"/>
          </a:p>
        </p:txBody>
      </p:sp>
      <p:sp>
        <p:nvSpPr>
          <p:cNvPr id="31" name="Textfeld 30"/>
          <p:cNvSpPr txBox="1"/>
          <p:nvPr/>
        </p:nvSpPr>
        <p:spPr>
          <a:xfrm>
            <a:off x="3867930" y="4797152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Apell, </a:t>
            </a:r>
            <a:r>
              <a:rPr lang="de-DE" dirty="0"/>
              <a:t>Sachebene</a:t>
            </a:r>
          </a:p>
          <a:p>
            <a:pPr algn="ctr"/>
            <a:r>
              <a:rPr lang="de-DE" dirty="0" smtClean="0"/>
              <a:t>DU- Botschaften </a:t>
            </a:r>
            <a:endParaRPr lang="de-DE" dirty="0"/>
          </a:p>
        </p:txBody>
      </p:sp>
      <p:sp>
        <p:nvSpPr>
          <p:cNvPr id="32" name="Pfeil nach rechts 31"/>
          <p:cNvSpPr/>
          <p:nvPr/>
        </p:nvSpPr>
        <p:spPr>
          <a:xfrm rot="1765134">
            <a:off x="2090782" y="5584246"/>
            <a:ext cx="609010" cy="163610"/>
          </a:xfrm>
          <a:prstGeom prst="rightArrow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Pfeil nach rechts 33"/>
          <p:cNvSpPr/>
          <p:nvPr/>
        </p:nvSpPr>
        <p:spPr>
          <a:xfrm rot="9107092">
            <a:off x="4396609" y="5579469"/>
            <a:ext cx="609010" cy="163610"/>
          </a:xfrm>
          <a:prstGeom prst="rightArrow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Textfeld 34"/>
          <p:cNvSpPr txBox="1"/>
          <p:nvPr/>
        </p:nvSpPr>
        <p:spPr>
          <a:xfrm>
            <a:off x="2081405" y="5994276"/>
            <a:ext cx="2733441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none" rtlCol="0">
            <a:spAutoFit/>
          </a:bodyPr>
          <a:lstStyle/>
          <a:p>
            <a:r>
              <a:rPr lang="de-DE" dirty="0" smtClean="0"/>
              <a:t>Qualität einer Beziehung</a:t>
            </a:r>
            <a:endParaRPr lang="de-DE" dirty="0"/>
          </a:p>
        </p:txBody>
      </p:sp>
      <p:sp>
        <p:nvSpPr>
          <p:cNvPr id="36" name="Textfeld 35"/>
          <p:cNvSpPr txBox="1"/>
          <p:nvPr/>
        </p:nvSpPr>
        <p:spPr>
          <a:xfrm>
            <a:off x="6856346" y="4374126"/>
            <a:ext cx="2232248" cy="116955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Jeder am Prozess beteiligter hat das Gefühl, sich selbstständig eine eigene Meinung bilden zu können</a:t>
            </a:r>
            <a:endParaRPr lang="de-DE" sz="1400" dirty="0"/>
          </a:p>
        </p:txBody>
      </p:sp>
      <p:sp>
        <p:nvSpPr>
          <p:cNvPr id="37" name="Textfeld 36"/>
          <p:cNvSpPr txBox="1"/>
          <p:nvPr/>
        </p:nvSpPr>
        <p:spPr>
          <a:xfrm>
            <a:off x="1001285" y="2243479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Wertschätzung, Integration (Liebe)</a:t>
            </a:r>
            <a:endParaRPr lang="de-DE" dirty="0"/>
          </a:p>
        </p:txBody>
      </p:sp>
      <p:sp>
        <p:nvSpPr>
          <p:cNvPr id="38" name="Textfeld 37"/>
          <p:cNvSpPr txBox="1"/>
          <p:nvPr/>
        </p:nvSpPr>
        <p:spPr>
          <a:xfrm>
            <a:off x="3923928" y="2278613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Mäßigung, Selbstdisziplinierung</a:t>
            </a:r>
            <a:endParaRPr lang="de-DE" dirty="0"/>
          </a:p>
        </p:txBody>
      </p:sp>
      <p:sp>
        <p:nvSpPr>
          <p:cNvPr id="39" name="Textfeld 38"/>
          <p:cNvSpPr txBox="1"/>
          <p:nvPr/>
        </p:nvSpPr>
        <p:spPr>
          <a:xfrm>
            <a:off x="7127195" y="2278613"/>
            <a:ext cx="1765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Einheit, Einigkeit</a:t>
            </a:r>
            <a:endParaRPr lang="de-DE" dirty="0"/>
          </a:p>
        </p:txBody>
      </p:sp>
      <p:sp>
        <p:nvSpPr>
          <p:cNvPr id="41" name="Pfeil nach rechts 40"/>
          <p:cNvSpPr/>
          <p:nvPr/>
        </p:nvSpPr>
        <p:spPr>
          <a:xfrm>
            <a:off x="6323336" y="3367054"/>
            <a:ext cx="648072" cy="331394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Pfeil nach rechts 41"/>
          <p:cNvSpPr/>
          <p:nvPr/>
        </p:nvSpPr>
        <p:spPr>
          <a:xfrm>
            <a:off x="3320507" y="3367054"/>
            <a:ext cx="648072" cy="331394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7125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 rechteckige Legende 1"/>
          <p:cNvSpPr/>
          <p:nvPr/>
        </p:nvSpPr>
        <p:spPr>
          <a:xfrm>
            <a:off x="815832" y="1575064"/>
            <a:ext cx="1440160" cy="720080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900" b="1" dirty="0" smtClean="0">
                <a:solidFill>
                  <a:schemeClr val="tx1"/>
                </a:solidFill>
              </a:rPr>
              <a:t>UNTERSCHIEDE</a:t>
            </a:r>
            <a:r>
              <a:rPr lang="de-DE" sz="900" dirty="0" smtClean="0">
                <a:solidFill>
                  <a:schemeClr val="tx1"/>
                </a:solidFill>
              </a:rPr>
              <a:t> sind, </a:t>
            </a:r>
            <a:r>
              <a:rPr lang="de-DE" sz="900" b="1" dirty="0" smtClean="0">
                <a:solidFill>
                  <a:schemeClr val="tx1"/>
                </a:solidFill>
              </a:rPr>
              <a:t>GUT</a:t>
            </a:r>
            <a:r>
              <a:rPr lang="de-DE" sz="900" dirty="0" smtClean="0">
                <a:solidFill>
                  <a:schemeClr val="tx1"/>
                </a:solidFill>
              </a:rPr>
              <a:t> und nützlich</a:t>
            </a:r>
            <a:r>
              <a:rPr lang="de-DE" sz="90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3" name="Abgerundete rechteckige Legende 2"/>
          <p:cNvSpPr/>
          <p:nvPr/>
        </p:nvSpPr>
        <p:spPr>
          <a:xfrm>
            <a:off x="1884856" y="332656"/>
            <a:ext cx="2232248" cy="720080"/>
          </a:xfrm>
          <a:prstGeom prst="wedgeRound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dirty="0">
                <a:solidFill>
                  <a:schemeClr val="tx1"/>
                </a:solidFill>
              </a:rPr>
              <a:t>Wenn wir in Streit geraten geht es häufig nicht wirklich um die inhaltliche Auseinandersetzung. </a:t>
            </a:r>
          </a:p>
        </p:txBody>
      </p:sp>
      <p:sp>
        <p:nvSpPr>
          <p:cNvPr id="4" name="Stern mit 7 Zacken 3"/>
          <p:cNvSpPr/>
          <p:nvPr/>
        </p:nvSpPr>
        <p:spPr>
          <a:xfrm>
            <a:off x="7596336" y="5282912"/>
            <a:ext cx="914400" cy="914400"/>
          </a:xfrm>
          <a:prstGeom prst="star7">
            <a:avLst/>
          </a:prstGeom>
          <a:solidFill>
            <a:srgbClr val="FF66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Stern mit 7 Zacken 4"/>
          <p:cNvSpPr/>
          <p:nvPr/>
        </p:nvSpPr>
        <p:spPr>
          <a:xfrm>
            <a:off x="3249632" y="5855936"/>
            <a:ext cx="914400" cy="914400"/>
          </a:xfrm>
          <a:prstGeom prst="star7">
            <a:avLst/>
          </a:prstGeom>
          <a:solidFill>
            <a:srgbClr val="FF9933"/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Stern mit 7 Zacken 5"/>
          <p:cNvSpPr/>
          <p:nvPr/>
        </p:nvSpPr>
        <p:spPr>
          <a:xfrm>
            <a:off x="1043608" y="5110336"/>
            <a:ext cx="914400" cy="914400"/>
          </a:xfrm>
          <a:prstGeom prst="star7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Stern mit 6 Zacken 6"/>
          <p:cNvSpPr/>
          <p:nvPr/>
        </p:nvSpPr>
        <p:spPr>
          <a:xfrm>
            <a:off x="412304" y="5567536"/>
            <a:ext cx="914400" cy="914400"/>
          </a:xfrm>
          <a:prstGeom prst="star6">
            <a:avLst/>
          </a:prstGeom>
          <a:solidFill>
            <a:srgbClr val="9966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Stern mit 6 Zacken 7"/>
          <p:cNvSpPr/>
          <p:nvPr/>
        </p:nvSpPr>
        <p:spPr>
          <a:xfrm>
            <a:off x="4474088" y="5570928"/>
            <a:ext cx="914400" cy="914400"/>
          </a:xfrm>
          <a:prstGeom prst="star6">
            <a:avLst/>
          </a:prstGeom>
          <a:solidFill>
            <a:srgbClr val="00206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Stern mit 5 Zacken 8"/>
          <p:cNvSpPr/>
          <p:nvPr/>
        </p:nvSpPr>
        <p:spPr>
          <a:xfrm>
            <a:off x="5724128" y="5719936"/>
            <a:ext cx="914400" cy="914400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Stern mit 5 Zacken 9"/>
          <p:cNvSpPr/>
          <p:nvPr/>
        </p:nvSpPr>
        <p:spPr>
          <a:xfrm>
            <a:off x="3115072" y="4825712"/>
            <a:ext cx="914400" cy="914400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Stern mit 5 Zacken 10"/>
          <p:cNvSpPr/>
          <p:nvPr/>
        </p:nvSpPr>
        <p:spPr>
          <a:xfrm>
            <a:off x="6550120" y="5282912"/>
            <a:ext cx="914400" cy="914400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Stern mit 4 Zacken 11"/>
          <p:cNvSpPr/>
          <p:nvPr/>
        </p:nvSpPr>
        <p:spPr>
          <a:xfrm>
            <a:off x="5004048" y="4957936"/>
            <a:ext cx="914400" cy="914400"/>
          </a:xfrm>
          <a:prstGeom prst="star4">
            <a:avLst/>
          </a:prstGeom>
          <a:solidFill>
            <a:schemeClr val="bg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Stern mit 5 Zacken 12"/>
          <p:cNvSpPr/>
          <p:nvPr/>
        </p:nvSpPr>
        <p:spPr>
          <a:xfrm>
            <a:off x="2339752" y="5282912"/>
            <a:ext cx="914400" cy="914400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Stern mit 4 Zacken 13"/>
          <p:cNvSpPr/>
          <p:nvPr/>
        </p:nvSpPr>
        <p:spPr>
          <a:xfrm>
            <a:off x="5247872" y="5567536"/>
            <a:ext cx="914400" cy="914400"/>
          </a:xfrm>
          <a:prstGeom prst="star4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Stern mit 4 Zacken 14"/>
          <p:cNvSpPr/>
          <p:nvPr/>
        </p:nvSpPr>
        <p:spPr>
          <a:xfrm>
            <a:off x="4132304" y="4805536"/>
            <a:ext cx="914400" cy="914400"/>
          </a:xfrm>
          <a:prstGeom prst="star4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Stern mit 4 Zacken 15"/>
          <p:cNvSpPr/>
          <p:nvPr/>
        </p:nvSpPr>
        <p:spPr>
          <a:xfrm>
            <a:off x="6992080" y="4653136"/>
            <a:ext cx="914400" cy="914400"/>
          </a:xfrm>
          <a:prstGeom prst="star4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Freihandform 17"/>
          <p:cNvSpPr/>
          <p:nvPr/>
        </p:nvSpPr>
        <p:spPr>
          <a:xfrm>
            <a:off x="1235632" y="1164478"/>
            <a:ext cx="1298448" cy="3945858"/>
          </a:xfrm>
          <a:custGeom>
            <a:avLst/>
            <a:gdLst>
              <a:gd name="connsiteX0" fmla="*/ 0 w 1298448"/>
              <a:gd name="connsiteY0" fmla="*/ 850392 h 2847402"/>
              <a:gd name="connsiteX1" fmla="*/ 310896 w 1298448"/>
              <a:gd name="connsiteY1" fmla="*/ 2834640 h 2847402"/>
              <a:gd name="connsiteX2" fmla="*/ 1298448 w 1298448"/>
              <a:gd name="connsiteY2" fmla="*/ 0 h 2847402"/>
              <a:gd name="connsiteX3" fmla="*/ 1298448 w 1298448"/>
              <a:gd name="connsiteY3" fmla="*/ 0 h 2847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8448" h="2847402">
                <a:moveTo>
                  <a:pt x="0" y="850392"/>
                </a:moveTo>
                <a:cubicBezTo>
                  <a:pt x="47244" y="1913382"/>
                  <a:pt x="94488" y="2976372"/>
                  <a:pt x="310896" y="2834640"/>
                </a:cubicBezTo>
                <a:cubicBezTo>
                  <a:pt x="527304" y="2692908"/>
                  <a:pt x="1298448" y="0"/>
                  <a:pt x="1298448" y="0"/>
                </a:cubicBezTo>
                <a:lnTo>
                  <a:pt x="1298448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Abgerundete rechteckige Legende 18"/>
          <p:cNvSpPr/>
          <p:nvPr/>
        </p:nvSpPr>
        <p:spPr>
          <a:xfrm>
            <a:off x="2524721" y="1553850"/>
            <a:ext cx="1728192" cy="1160804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dirty="0" smtClean="0">
                <a:solidFill>
                  <a:schemeClr val="tx1"/>
                </a:solidFill>
              </a:rPr>
              <a:t>Der </a:t>
            </a:r>
            <a:r>
              <a:rPr lang="de-DE" sz="900" b="1" dirty="0" smtClean="0">
                <a:solidFill>
                  <a:schemeClr val="tx1"/>
                </a:solidFill>
              </a:rPr>
              <a:t>KONFLIKT</a:t>
            </a:r>
            <a:r>
              <a:rPr lang="de-DE" sz="900" dirty="0" smtClean="0">
                <a:solidFill>
                  <a:schemeClr val="tx1"/>
                </a:solidFill>
              </a:rPr>
              <a:t> wirkt als </a:t>
            </a:r>
            <a:r>
              <a:rPr lang="de-DE" sz="900" b="1" dirty="0" smtClean="0">
                <a:solidFill>
                  <a:schemeClr val="tx1"/>
                </a:solidFill>
              </a:rPr>
              <a:t>TRIGGER</a:t>
            </a:r>
            <a:r>
              <a:rPr lang="de-DE" sz="900" dirty="0" smtClean="0">
                <a:solidFill>
                  <a:schemeClr val="tx1"/>
                </a:solidFill>
              </a:rPr>
              <a:t> und löst </a:t>
            </a:r>
            <a:r>
              <a:rPr lang="de-DE" sz="900" dirty="0">
                <a:solidFill>
                  <a:schemeClr val="tx1"/>
                </a:solidFill>
              </a:rPr>
              <a:t>Gefühle aus der Kindheit </a:t>
            </a:r>
            <a:r>
              <a:rPr lang="de-DE" sz="900" dirty="0" smtClean="0">
                <a:solidFill>
                  <a:schemeClr val="tx1"/>
                </a:solidFill>
              </a:rPr>
              <a:t>aus. </a:t>
            </a:r>
            <a:endParaRPr lang="de-DE" sz="900" dirty="0">
              <a:solidFill>
                <a:schemeClr val="tx1"/>
              </a:solidFill>
            </a:endParaRPr>
          </a:p>
        </p:txBody>
      </p:sp>
      <p:sp>
        <p:nvSpPr>
          <p:cNvPr id="20" name="Abgerundete rechteckige Legende 19"/>
          <p:cNvSpPr/>
          <p:nvPr/>
        </p:nvSpPr>
        <p:spPr>
          <a:xfrm>
            <a:off x="3234505" y="3137407"/>
            <a:ext cx="1859054" cy="681741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dirty="0" smtClean="0">
                <a:solidFill>
                  <a:schemeClr val="tx1"/>
                </a:solidFill>
              </a:rPr>
              <a:t>biologisch </a:t>
            </a:r>
            <a:r>
              <a:rPr lang="de-DE" sz="900" dirty="0">
                <a:solidFill>
                  <a:schemeClr val="tx1"/>
                </a:solidFill>
              </a:rPr>
              <a:t>vorgesehene </a:t>
            </a:r>
            <a:r>
              <a:rPr lang="de-DE" sz="900" b="1" dirty="0" smtClean="0">
                <a:solidFill>
                  <a:schemeClr val="tx1"/>
                </a:solidFill>
              </a:rPr>
              <a:t>REFLEXARTIGE REAKTIONEN</a:t>
            </a:r>
            <a:r>
              <a:rPr lang="de-DE" sz="900" dirty="0" smtClean="0">
                <a:solidFill>
                  <a:schemeClr val="tx1"/>
                </a:solidFill>
              </a:rPr>
              <a:t> … </a:t>
            </a:r>
            <a:r>
              <a:rPr lang="de-DE" sz="900" dirty="0">
                <a:solidFill>
                  <a:schemeClr val="tx1"/>
                </a:solidFill>
              </a:rPr>
              <a:t>(Kampf, Flucht, Erstarrung).</a:t>
            </a:r>
          </a:p>
        </p:txBody>
      </p:sp>
      <p:sp>
        <p:nvSpPr>
          <p:cNvPr id="23" name="Freihandform 22"/>
          <p:cNvSpPr/>
          <p:nvPr/>
        </p:nvSpPr>
        <p:spPr>
          <a:xfrm>
            <a:off x="3007031" y="2832760"/>
            <a:ext cx="763573" cy="1972776"/>
          </a:xfrm>
          <a:custGeom>
            <a:avLst/>
            <a:gdLst>
              <a:gd name="connsiteX0" fmla="*/ 546413 w 546413"/>
              <a:gd name="connsiteY0" fmla="*/ 1583605 h 2977383"/>
              <a:gd name="connsiteX1" fmla="*/ 400109 w 546413"/>
              <a:gd name="connsiteY1" fmla="*/ 2936917 h 2977383"/>
              <a:gd name="connsiteX2" fmla="*/ 25205 w 546413"/>
              <a:gd name="connsiteY2" fmla="*/ 202861 h 2977383"/>
              <a:gd name="connsiteX3" fmla="*/ 34349 w 546413"/>
              <a:gd name="connsiteY3" fmla="*/ 202861 h 2977383"/>
              <a:gd name="connsiteX4" fmla="*/ 34349 w 546413"/>
              <a:gd name="connsiteY4" fmla="*/ 212005 h 2977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413" h="2977383">
                <a:moveTo>
                  <a:pt x="546413" y="1583605"/>
                </a:moveTo>
                <a:cubicBezTo>
                  <a:pt x="516695" y="2375323"/>
                  <a:pt x="486977" y="3167041"/>
                  <a:pt x="400109" y="2936917"/>
                </a:cubicBezTo>
                <a:cubicBezTo>
                  <a:pt x="313241" y="2706793"/>
                  <a:pt x="86165" y="658537"/>
                  <a:pt x="25205" y="202861"/>
                </a:cubicBezTo>
                <a:cubicBezTo>
                  <a:pt x="-35755" y="-252815"/>
                  <a:pt x="32825" y="201337"/>
                  <a:pt x="34349" y="202861"/>
                </a:cubicBezTo>
                <a:cubicBezTo>
                  <a:pt x="35873" y="204385"/>
                  <a:pt x="35111" y="208195"/>
                  <a:pt x="34349" y="21200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Abgerundete rechteckige Legende 23"/>
          <p:cNvSpPr/>
          <p:nvPr/>
        </p:nvSpPr>
        <p:spPr>
          <a:xfrm>
            <a:off x="4788024" y="908720"/>
            <a:ext cx="1922512" cy="1260720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dirty="0">
                <a:solidFill>
                  <a:schemeClr val="tx1"/>
                </a:solidFill>
              </a:rPr>
              <a:t>Dadurch werden unsere </a:t>
            </a:r>
            <a:r>
              <a:rPr lang="de-DE" sz="900" b="1" dirty="0" smtClean="0">
                <a:solidFill>
                  <a:schemeClr val="tx1"/>
                </a:solidFill>
              </a:rPr>
              <a:t>RATIONALEN PROZESSE BLOCKIERT. </a:t>
            </a:r>
            <a:endParaRPr lang="de-DE" sz="900" dirty="0">
              <a:solidFill>
                <a:schemeClr val="tx1"/>
              </a:solidFill>
            </a:endParaRPr>
          </a:p>
        </p:txBody>
      </p:sp>
      <p:sp>
        <p:nvSpPr>
          <p:cNvPr id="26" name="Freihandform 25"/>
          <p:cNvSpPr/>
          <p:nvPr/>
        </p:nvSpPr>
        <p:spPr>
          <a:xfrm>
            <a:off x="5330952" y="2295144"/>
            <a:ext cx="2430248" cy="3437165"/>
          </a:xfrm>
          <a:custGeom>
            <a:avLst/>
            <a:gdLst>
              <a:gd name="connsiteX0" fmla="*/ 0 w 2430248"/>
              <a:gd name="connsiteY0" fmla="*/ 0 h 3437165"/>
              <a:gd name="connsiteX1" fmla="*/ 850392 w 2430248"/>
              <a:gd name="connsiteY1" fmla="*/ 3419856 h 3437165"/>
              <a:gd name="connsiteX2" fmla="*/ 2286000 w 2430248"/>
              <a:gd name="connsiteY2" fmla="*/ 1325880 h 3437165"/>
              <a:gd name="connsiteX3" fmla="*/ 2304288 w 2430248"/>
              <a:gd name="connsiteY3" fmla="*/ 1298448 h 3437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0248" h="3437165">
                <a:moveTo>
                  <a:pt x="0" y="0"/>
                </a:moveTo>
                <a:cubicBezTo>
                  <a:pt x="234696" y="1599438"/>
                  <a:pt x="469392" y="3198876"/>
                  <a:pt x="850392" y="3419856"/>
                </a:cubicBezTo>
                <a:cubicBezTo>
                  <a:pt x="1231392" y="3640836"/>
                  <a:pt x="2043684" y="1679448"/>
                  <a:pt x="2286000" y="1325880"/>
                </a:cubicBezTo>
                <a:cubicBezTo>
                  <a:pt x="2528316" y="972312"/>
                  <a:pt x="2416302" y="1135380"/>
                  <a:pt x="2304288" y="129844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Abgerundete rechteckige Legende 24"/>
          <p:cNvSpPr/>
          <p:nvPr/>
        </p:nvSpPr>
        <p:spPr>
          <a:xfrm>
            <a:off x="7164288" y="1539080"/>
            <a:ext cx="1800200" cy="1810461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900" b="1" dirty="0" smtClean="0">
                <a:solidFill>
                  <a:schemeClr val="tx1"/>
                </a:solidFill>
              </a:rPr>
              <a:t>NEUE REFLEXE ANTRAINIEREN</a:t>
            </a:r>
            <a:r>
              <a:rPr lang="de-DE" sz="900" dirty="0" smtClean="0">
                <a:solidFill>
                  <a:schemeClr val="tx1"/>
                </a:solidFill>
              </a:rPr>
              <a:t>. </a:t>
            </a:r>
            <a:r>
              <a:rPr lang="de-DE" sz="900" dirty="0">
                <a:solidFill>
                  <a:schemeClr val="tx1"/>
                </a:solidFill>
              </a:rPr>
              <a:t>Wir sind in der Lage, gesunde Handlungsalternativen zu entwickeln, Alternativen zum Argumentieren, ärgerlich Reagieren, Groll und Verbitterung Schlucken oder Distanzieren.</a:t>
            </a:r>
            <a:br>
              <a:rPr lang="de-DE" sz="900" dirty="0">
                <a:solidFill>
                  <a:schemeClr val="tx1"/>
                </a:solidFill>
              </a:rPr>
            </a:br>
            <a:endParaRPr lang="de-DE" sz="900" dirty="0">
              <a:solidFill>
                <a:schemeClr val="tx1"/>
              </a:solidFill>
            </a:endParaRPr>
          </a:p>
        </p:txBody>
      </p:sp>
      <p:sp>
        <p:nvSpPr>
          <p:cNvPr id="27" name="Inhaltsplatzhalter 2"/>
          <p:cNvSpPr txBox="1">
            <a:spLocks/>
          </p:cNvSpPr>
          <p:nvPr/>
        </p:nvSpPr>
        <p:spPr>
          <a:xfrm rot="16200000">
            <a:off x="-2925450" y="3176970"/>
            <a:ext cx="6858001" cy="504057"/>
          </a:xfrm>
          <a:prstGeom prst="rect">
            <a:avLst/>
          </a:prstGeom>
          <a:solidFill>
            <a:srgbClr val="FFFF66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de-DE" dirty="0" smtClean="0"/>
              <a:t>Einleitung   -   die gute Nachricht</a:t>
            </a:r>
            <a:endParaRPr lang="de-DE" dirty="0" smtClean="0"/>
          </a:p>
          <a:p>
            <a:pPr marL="0" indent="0">
              <a:buFont typeface="Arial" pitchFamily="34" charset="0"/>
              <a:buNone/>
            </a:pPr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6974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8" grpId="0" animBg="1"/>
      <p:bldP spid="19" grpId="0" animBg="1"/>
      <p:bldP spid="20" grpId="0" animBg="1"/>
      <p:bldP spid="23" grpId="0" animBg="1"/>
      <p:bldP spid="24" grpId="0" animBg="1"/>
      <p:bldP spid="26" grpId="0" animBg="1"/>
      <p:bldP spid="25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11560" y="1844824"/>
            <a:ext cx="711021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/>
              <a:t>Newsletter Nr.9 Erziehung Mein Kind zwischen Entmutigung und Ermutigung,</a:t>
            </a:r>
          </a:p>
          <a:p>
            <a:r>
              <a:rPr lang="de-DE" sz="1200" dirty="0" smtClean="0"/>
              <a:t>    Akademie für Individualpsychologische Berater AFI  - 2008</a:t>
            </a:r>
          </a:p>
          <a:p>
            <a:endParaRPr lang="de-DE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/>
              <a:t>Handbuch der </a:t>
            </a:r>
            <a:r>
              <a:rPr lang="de-DE" sz="1200" dirty="0" err="1" smtClean="0"/>
              <a:t>Salutogenese</a:t>
            </a:r>
            <a:r>
              <a:rPr lang="de-DE" sz="1200" dirty="0" smtClean="0"/>
              <a:t>, </a:t>
            </a:r>
            <a:r>
              <a:rPr lang="de-DE" sz="1200" dirty="0" err="1" smtClean="0"/>
              <a:t>Schüffel</a:t>
            </a:r>
            <a:r>
              <a:rPr lang="de-DE" sz="1200" dirty="0" smtClean="0"/>
              <a:t>, Brucks, </a:t>
            </a:r>
            <a:r>
              <a:rPr lang="de-DE" sz="1200" dirty="0" err="1" smtClean="0"/>
              <a:t>Johnen</a:t>
            </a:r>
            <a:r>
              <a:rPr lang="de-DE" sz="1200" dirty="0" smtClean="0"/>
              <a:t>, Köllner, Lamprecht, </a:t>
            </a:r>
            <a:r>
              <a:rPr lang="de-DE" sz="1200" dirty="0" err="1" smtClean="0"/>
              <a:t>Schnyder</a:t>
            </a:r>
            <a:r>
              <a:rPr lang="de-DE" sz="1200" dirty="0" smtClean="0"/>
              <a:t>, 1998</a:t>
            </a:r>
          </a:p>
          <a:p>
            <a:endParaRPr lang="de-DE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err="1" smtClean="0"/>
              <a:t>Nossrat</a:t>
            </a:r>
            <a:r>
              <a:rPr lang="de-DE" sz="1200" dirty="0" smtClean="0"/>
              <a:t> </a:t>
            </a:r>
            <a:r>
              <a:rPr lang="de-DE" sz="1200" dirty="0" err="1" smtClean="0"/>
              <a:t>Peseschkian</a:t>
            </a:r>
            <a:r>
              <a:rPr lang="de-DE" sz="1200" dirty="0" smtClean="0"/>
              <a:t> 	</a:t>
            </a:r>
            <a:r>
              <a:rPr lang="de-DE" sz="1200" dirty="0"/>
              <a:t>- Positive </a:t>
            </a:r>
            <a:r>
              <a:rPr lang="de-DE" sz="1200" dirty="0" smtClean="0"/>
              <a:t>Familientherapie </a:t>
            </a:r>
          </a:p>
          <a:p>
            <a:pPr lvl="4"/>
            <a:r>
              <a:rPr lang="de-DE" sz="1200" dirty="0" smtClean="0"/>
              <a:t>- Der Kaufmann und der Papagei</a:t>
            </a:r>
          </a:p>
          <a:p>
            <a:pPr lvl="4"/>
            <a:r>
              <a:rPr lang="de-DE" sz="1200" dirty="0" smtClean="0"/>
              <a:t>– Der nackte Kaiser – oder wie man die Seele der Kinder versteht und heilt</a:t>
            </a:r>
          </a:p>
          <a:p>
            <a:r>
              <a:rPr lang="de-DE" sz="1200" dirty="0"/>
              <a:t>	</a:t>
            </a:r>
            <a:r>
              <a:rPr lang="de-DE" sz="1200" dirty="0" smtClean="0"/>
              <a:t>	- Lebensfreude statt Lebensstress</a:t>
            </a:r>
          </a:p>
          <a:p>
            <a:r>
              <a:rPr lang="de-DE" sz="1200" dirty="0"/>
              <a:t>	</a:t>
            </a:r>
            <a:r>
              <a:rPr lang="de-DE" sz="1200" dirty="0" smtClean="0"/>
              <a:t>	- Glaube an Gott und binde Dein Kamel fest</a:t>
            </a:r>
          </a:p>
          <a:p>
            <a:endParaRPr lang="de-DE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err="1" smtClean="0"/>
              <a:t>Brisch</a:t>
            </a:r>
            <a:endParaRPr lang="de-DE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/>
              <a:t>Patricia R. McGraw	- </a:t>
            </a:r>
            <a:r>
              <a:rPr lang="de-DE" sz="1200" dirty="0" err="1" smtClean="0"/>
              <a:t>It´s</a:t>
            </a:r>
            <a:r>
              <a:rPr lang="de-DE" sz="1200" dirty="0" smtClean="0"/>
              <a:t> Not </a:t>
            </a:r>
            <a:r>
              <a:rPr lang="de-DE" sz="1200" dirty="0" err="1"/>
              <a:t>Y</a:t>
            </a:r>
            <a:r>
              <a:rPr lang="de-DE" sz="1200" dirty="0" err="1" smtClean="0"/>
              <a:t>our</a:t>
            </a:r>
            <a:r>
              <a:rPr lang="de-DE" sz="1200" dirty="0" smtClean="0"/>
              <a:t> Fault, </a:t>
            </a:r>
            <a:r>
              <a:rPr lang="de-DE" sz="1200" dirty="0" err="1" smtClean="0"/>
              <a:t>How</a:t>
            </a:r>
            <a:r>
              <a:rPr lang="de-DE" sz="1200" dirty="0" smtClean="0"/>
              <a:t> </a:t>
            </a:r>
            <a:r>
              <a:rPr lang="de-DE" sz="1200" dirty="0" err="1"/>
              <a:t>H</a:t>
            </a:r>
            <a:r>
              <a:rPr lang="de-DE" sz="1200" dirty="0" err="1" smtClean="0"/>
              <a:t>ealing</a:t>
            </a:r>
            <a:r>
              <a:rPr lang="de-DE" sz="1200" dirty="0" smtClean="0"/>
              <a:t> </a:t>
            </a:r>
            <a:r>
              <a:rPr lang="de-DE" sz="1200" dirty="0" err="1" smtClean="0"/>
              <a:t>Relationships</a:t>
            </a:r>
            <a:r>
              <a:rPr lang="de-DE" sz="1200" dirty="0" smtClean="0"/>
              <a:t> </a:t>
            </a:r>
            <a:r>
              <a:rPr lang="de-DE" sz="1200" dirty="0"/>
              <a:t>C</a:t>
            </a:r>
            <a:r>
              <a:rPr lang="de-DE" sz="1200" dirty="0" smtClean="0"/>
              <a:t>hange </a:t>
            </a:r>
            <a:r>
              <a:rPr lang="de-DE" sz="1200" dirty="0" err="1"/>
              <a:t>Y</a:t>
            </a:r>
            <a:r>
              <a:rPr lang="de-DE" sz="1200" dirty="0" err="1" smtClean="0"/>
              <a:t>our</a:t>
            </a:r>
            <a:r>
              <a:rPr lang="de-DE" sz="1200" dirty="0" smtClean="0"/>
              <a:t> Brain</a:t>
            </a:r>
            <a:endParaRPr lang="de-DE" sz="1200" dirty="0"/>
          </a:p>
        </p:txBody>
      </p:sp>
      <p:sp>
        <p:nvSpPr>
          <p:cNvPr id="3" name="Textfeld 2"/>
          <p:cNvSpPr txBox="1"/>
          <p:nvPr/>
        </p:nvSpPr>
        <p:spPr>
          <a:xfrm>
            <a:off x="611560" y="1268760"/>
            <a:ext cx="1394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Literatur</a:t>
            </a:r>
            <a:endParaRPr lang="de-DE" sz="2400" dirty="0"/>
          </a:p>
        </p:txBody>
      </p:sp>
      <p:sp>
        <p:nvSpPr>
          <p:cNvPr id="4" name="Textfeld 3"/>
          <p:cNvSpPr txBox="1"/>
          <p:nvPr/>
        </p:nvSpPr>
        <p:spPr>
          <a:xfrm>
            <a:off x="1" y="6536377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</a:rPr>
              <a:t>© Vera </a:t>
            </a:r>
            <a:r>
              <a:rPr lang="de-DE" sz="1200" dirty="0" err="1" smtClean="0">
                <a:solidFill>
                  <a:schemeClr val="bg1">
                    <a:lumMod val="50000"/>
                  </a:schemeClr>
                </a:solidFill>
              </a:rPr>
              <a:t>Mennemeier</a:t>
            </a:r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</a:rPr>
              <a:t>, April 2014     </a:t>
            </a:r>
            <a:r>
              <a:rPr lang="de-DE" sz="1200" dirty="0" err="1" smtClean="0">
                <a:solidFill>
                  <a:schemeClr val="bg1">
                    <a:lumMod val="50000"/>
                  </a:schemeClr>
                </a:solidFill>
              </a:rPr>
              <a:t>Thoméestraße</a:t>
            </a:r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</a:rPr>
              <a:t> 2     34117 Kassel     www.praxis-vera-mennemeier.de</a:t>
            </a:r>
            <a:endParaRPr lang="de-DE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47" y="116235"/>
            <a:ext cx="849312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611560" y="4725142"/>
            <a:ext cx="1334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Material</a:t>
            </a:r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611560" y="5186807"/>
            <a:ext cx="40206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/>
              <a:t>„Mon Tresor“ – Spiel für Gruppen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/>
              <a:t>„Ermutigungskarten“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/>
              <a:t>Balancespiele wie „</a:t>
            </a:r>
            <a:r>
              <a:rPr lang="de-DE" sz="1200" dirty="0" err="1" smtClean="0"/>
              <a:t>Bamboleo</a:t>
            </a:r>
            <a:r>
              <a:rPr lang="de-DE" sz="1200" dirty="0" smtClean="0"/>
              <a:t>“ und „Maxi-</a:t>
            </a:r>
            <a:r>
              <a:rPr lang="de-DE" sz="1200" dirty="0" err="1" smtClean="0"/>
              <a:t>Bamboleo</a:t>
            </a:r>
            <a:r>
              <a:rPr lang="de-DE" sz="1200" dirty="0" smtClean="0"/>
              <a:t>“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/>
              <a:t>Kartenspiel „Konsens“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54185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63764"/>
            <a:ext cx="4752528" cy="67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feld 9"/>
          <p:cNvSpPr txBox="1"/>
          <p:nvPr/>
        </p:nvSpPr>
        <p:spPr>
          <a:xfrm rot="16200000">
            <a:off x="-2961208" y="3207213"/>
            <a:ext cx="6876094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Gestaltung </a:t>
            </a:r>
            <a:r>
              <a:rPr lang="de-DE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von </a:t>
            </a:r>
            <a:r>
              <a:rPr lang="de-DE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Begegnung</a:t>
            </a:r>
            <a:endParaRPr lang="de-DE" sz="2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9602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" y="6536377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</a:rPr>
              <a:t>© Vera </a:t>
            </a:r>
            <a:r>
              <a:rPr lang="de-DE" sz="1200" dirty="0" err="1" smtClean="0">
                <a:solidFill>
                  <a:schemeClr val="bg1">
                    <a:lumMod val="50000"/>
                  </a:schemeClr>
                </a:solidFill>
              </a:rPr>
              <a:t>Mennemeier</a:t>
            </a:r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</a:rPr>
              <a:t>, April 2014     </a:t>
            </a:r>
            <a:r>
              <a:rPr lang="de-DE" sz="1200" dirty="0" err="1" smtClean="0">
                <a:solidFill>
                  <a:schemeClr val="bg1">
                    <a:lumMod val="50000"/>
                  </a:schemeClr>
                </a:solidFill>
              </a:rPr>
              <a:t>Thoméestraße</a:t>
            </a:r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</a:rPr>
              <a:t> 2     34117 Kassel     www.praxis-vera-mennemeier.de</a:t>
            </a:r>
            <a:endParaRPr lang="de-DE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 rot="16200000">
            <a:off x="-2961208" y="3207213"/>
            <a:ext cx="6876094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Gestaltung </a:t>
            </a:r>
            <a:r>
              <a:rPr lang="de-DE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von </a:t>
            </a:r>
            <a:r>
              <a:rPr lang="de-DE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Begegnung</a:t>
            </a:r>
            <a:endParaRPr lang="de-DE" sz="2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87785"/>
            <a:ext cx="5688632" cy="6368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249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107504" y="0"/>
            <a:ext cx="504056" cy="6858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/>
          <p:cNvSpPr txBox="1"/>
          <p:nvPr/>
        </p:nvSpPr>
        <p:spPr>
          <a:xfrm rot="16200000">
            <a:off x="-736281" y="4740809"/>
            <a:ext cx="2191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Zusammenfassung: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899592" y="692696"/>
            <a:ext cx="7089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Selektive Wahrnehmung – versus das Ganze, das Tatsächliche sehen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899592" y="2348880"/>
            <a:ext cx="7535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Unangemessene Erwartungen – versus: ja, so kann man es auch machen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899592" y="1484784"/>
            <a:ext cx="5204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Jeder ist ein lernfähiges und liebesfähiges Wesen.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899592" y="3244334"/>
            <a:ext cx="4766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Bewertungen abgeben – versus wertschätzen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899592" y="5795972"/>
            <a:ext cx="5843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Gestalte dein Leben in der Balance der Lebensaufgaben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899592" y="4077072"/>
            <a:ext cx="5937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Grundkonflikt:  HÖFLICHKEIT   versus EHRLICHKEIT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899592" y="4925475"/>
            <a:ext cx="5448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Grundkonflikt:   GERECHTIGKEIT   versus   LIEBE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630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 rechteckige Legende 1"/>
          <p:cNvSpPr/>
          <p:nvPr/>
        </p:nvSpPr>
        <p:spPr>
          <a:xfrm>
            <a:off x="149424" y="1628800"/>
            <a:ext cx="1440160" cy="720080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900" dirty="0">
                <a:solidFill>
                  <a:schemeClr val="tx1"/>
                </a:solidFill>
              </a:rPr>
              <a:t>Unterschiede zwischen den Menschen sind </a:t>
            </a:r>
            <a:r>
              <a:rPr lang="de-DE" sz="900" dirty="0" smtClean="0">
                <a:solidFill>
                  <a:schemeClr val="tx1"/>
                </a:solidFill>
              </a:rPr>
              <a:t>natürlich</a:t>
            </a:r>
            <a:r>
              <a:rPr lang="de-DE" sz="900" dirty="0">
                <a:solidFill>
                  <a:schemeClr val="tx1"/>
                </a:solidFill>
              </a:rPr>
              <a:t>, </a:t>
            </a:r>
            <a:r>
              <a:rPr lang="de-DE" sz="900" dirty="0" smtClean="0">
                <a:solidFill>
                  <a:schemeClr val="tx1"/>
                </a:solidFill>
              </a:rPr>
              <a:t>gut und nützlich</a:t>
            </a:r>
            <a:r>
              <a:rPr lang="de-DE" sz="90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3" name="Abgerundete rechteckige Legende 2"/>
          <p:cNvSpPr/>
          <p:nvPr/>
        </p:nvSpPr>
        <p:spPr>
          <a:xfrm>
            <a:off x="1235632" y="332656"/>
            <a:ext cx="2232248" cy="720080"/>
          </a:xfrm>
          <a:prstGeom prst="wedgeRound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dirty="0">
                <a:solidFill>
                  <a:schemeClr val="tx1"/>
                </a:solidFill>
              </a:rPr>
              <a:t>Wenn wir in Streit geraten geht es häufig nicht wirklich um die inhaltliche Auseinandersetzung. </a:t>
            </a:r>
          </a:p>
        </p:txBody>
      </p:sp>
      <p:sp>
        <p:nvSpPr>
          <p:cNvPr id="4" name="Stern mit 7 Zacken 3"/>
          <p:cNvSpPr/>
          <p:nvPr/>
        </p:nvSpPr>
        <p:spPr>
          <a:xfrm>
            <a:off x="7596336" y="5282912"/>
            <a:ext cx="914400" cy="914400"/>
          </a:xfrm>
          <a:prstGeom prst="star7">
            <a:avLst/>
          </a:prstGeom>
          <a:solidFill>
            <a:srgbClr val="FF66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Stern mit 7 Zacken 4"/>
          <p:cNvSpPr/>
          <p:nvPr/>
        </p:nvSpPr>
        <p:spPr>
          <a:xfrm>
            <a:off x="3249632" y="5855936"/>
            <a:ext cx="914400" cy="914400"/>
          </a:xfrm>
          <a:prstGeom prst="star7">
            <a:avLst/>
          </a:prstGeom>
          <a:solidFill>
            <a:srgbClr val="FF9933"/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Stern mit 7 Zacken 5"/>
          <p:cNvSpPr/>
          <p:nvPr/>
        </p:nvSpPr>
        <p:spPr>
          <a:xfrm>
            <a:off x="1589584" y="4825712"/>
            <a:ext cx="914400" cy="914400"/>
          </a:xfrm>
          <a:prstGeom prst="star7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Stern mit 6 Zacken 6"/>
          <p:cNvSpPr/>
          <p:nvPr/>
        </p:nvSpPr>
        <p:spPr>
          <a:xfrm>
            <a:off x="412304" y="5567536"/>
            <a:ext cx="914400" cy="914400"/>
          </a:xfrm>
          <a:prstGeom prst="star6">
            <a:avLst/>
          </a:prstGeom>
          <a:solidFill>
            <a:srgbClr val="9966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Stern mit 6 Zacken 7"/>
          <p:cNvSpPr/>
          <p:nvPr/>
        </p:nvSpPr>
        <p:spPr>
          <a:xfrm>
            <a:off x="4474088" y="5570928"/>
            <a:ext cx="914400" cy="914400"/>
          </a:xfrm>
          <a:prstGeom prst="star6">
            <a:avLst/>
          </a:prstGeom>
          <a:solidFill>
            <a:srgbClr val="00206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Stern mit 5 Zacken 8"/>
          <p:cNvSpPr/>
          <p:nvPr/>
        </p:nvSpPr>
        <p:spPr>
          <a:xfrm>
            <a:off x="5724128" y="5719936"/>
            <a:ext cx="914400" cy="914400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Stern mit 5 Zacken 9"/>
          <p:cNvSpPr/>
          <p:nvPr/>
        </p:nvSpPr>
        <p:spPr>
          <a:xfrm>
            <a:off x="3115072" y="4825712"/>
            <a:ext cx="914400" cy="914400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Stern mit 5 Zacken 10"/>
          <p:cNvSpPr/>
          <p:nvPr/>
        </p:nvSpPr>
        <p:spPr>
          <a:xfrm>
            <a:off x="6550120" y="5282912"/>
            <a:ext cx="914400" cy="914400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Stern mit 4 Zacken 11"/>
          <p:cNvSpPr/>
          <p:nvPr/>
        </p:nvSpPr>
        <p:spPr>
          <a:xfrm>
            <a:off x="5004048" y="4957936"/>
            <a:ext cx="914400" cy="914400"/>
          </a:xfrm>
          <a:prstGeom prst="star4">
            <a:avLst/>
          </a:prstGeom>
          <a:solidFill>
            <a:schemeClr val="bg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Stern mit 5 Zacken 12"/>
          <p:cNvSpPr/>
          <p:nvPr/>
        </p:nvSpPr>
        <p:spPr>
          <a:xfrm>
            <a:off x="2339752" y="5282912"/>
            <a:ext cx="914400" cy="914400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Stern mit 4 Zacken 13"/>
          <p:cNvSpPr/>
          <p:nvPr/>
        </p:nvSpPr>
        <p:spPr>
          <a:xfrm>
            <a:off x="5247872" y="5567536"/>
            <a:ext cx="914400" cy="914400"/>
          </a:xfrm>
          <a:prstGeom prst="star4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Stern mit 4 Zacken 14"/>
          <p:cNvSpPr/>
          <p:nvPr/>
        </p:nvSpPr>
        <p:spPr>
          <a:xfrm>
            <a:off x="4132304" y="4805536"/>
            <a:ext cx="914400" cy="914400"/>
          </a:xfrm>
          <a:prstGeom prst="star4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Stern mit 4 Zacken 15"/>
          <p:cNvSpPr/>
          <p:nvPr/>
        </p:nvSpPr>
        <p:spPr>
          <a:xfrm>
            <a:off x="6992080" y="4653136"/>
            <a:ext cx="914400" cy="914400"/>
          </a:xfrm>
          <a:prstGeom prst="star4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Freihandform 17"/>
          <p:cNvSpPr/>
          <p:nvPr/>
        </p:nvSpPr>
        <p:spPr>
          <a:xfrm>
            <a:off x="586408" y="1161086"/>
            <a:ext cx="1298448" cy="4406450"/>
          </a:xfrm>
          <a:custGeom>
            <a:avLst/>
            <a:gdLst>
              <a:gd name="connsiteX0" fmla="*/ 0 w 1298448"/>
              <a:gd name="connsiteY0" fmla="*/ 850392 h 2847402"/>
              <a:gd name="connsiteX1" fmla="*/ 310896 w 1298448"/>
              <a:gd name="connsiteY1" fmla="*/ 2834640 h 2847402"/>
              <a:gd name="connsiteX2" fmla="*/ 1298448 w 1298448"/>
              <a:gd name="connsiteY2" fmla="*/ 0 h 2847402"/>
              <a:gd name="connsiteX3" fmla="*/ 1298448 w 1298448"/>
              <a:gd name="connsiteY3" fmla="*/ 0 h 2847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8448" h="2847402">
                <a:moveTo>
                  <a:pt x="0" y="850392"/>
                </a:moveTo>
                <a:cubicBezTo>
                  <a:pt x="47244" y="1913382"/>
                  <a:pt x="94488" y="2976372"/>
                  <a:pt x="310896" y="2834640"/>
                </a:cubicBezTo>
                <a:cubicBezTo>
                  <a:pt x="527304" y="2692908"/>
                  <a:pt x="1298448" y="0"/>
                  <a:pt x="1298448" y="0"/>
                </a:cubicBezTo>
                <a:lnTo>
                  <a:pt x="1298448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Abgerundete rechteckige Legende 18"/>
          <p:cNvSpPr/>
          <p:nvPr/>
        </p:nvSpPr>
        <p:spPr>
          <a:xfrm>
            <a:off x="2524721" y="1553850"/>
            <a:ext cx="1728192" cy="1160804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dirty="0" smtClean="0">
                <a:solidFill>
                  <a:schemeClr val="tx1"/>
                </a:solidFill>
              </a:rPr>
              <a:t>Der </a:t>
            </a:r>
            <a:r>
              <a:rPr lang="de-DE" sz="900" dirty="0">
                <a:solidFill>
                  <a:schemeClr val="tx1"/>
                </a:solidFill>
              </a:rPr>
              <a:t>Konflikt </a:t>
            </a:r>
            <a:r>
              <a:rPr lang="de-DE" sz="900" dirty="0" smtClean="0">
                <a:solidFill>
                  <a:schemeClr val="tx1"/>
                </a:solidFill>
              </a:rPr>
              <a:t>wirkt als Trigger und löst </a:t>
            </a:r>
            <a:r>
              <a:rPr lang="de-DE" sz="900" dirty="0">
                <a:solidFill>
                  <a:schemeClr val="tx1"/>
                </a:solidFill>
              </a:rPr>
              <a:t>Gefühle aus der Kindheit aus, wo uns vielleicht etwas vorenthalten wurde, was wir brauchten, oder etwas aufgezwungen wurde, was wir nicht wollten. </a:t>
            </a:r>
          </a:p>
        </p:txBody>
      </p:sp>
      <p:sp>
        <p:nvSpPr>
          <p:cNvPr id="20" name="Abgerundete rechteckige Legende 19"/>
          <p:cNvSpPr/>
          <p:nvPr/>
        </p:nvSpPr>
        <p:spPr>
          <a:xfrm>
            <a:off x="3234505" y="3243084"/>
            <a:ext cx="1859054" cy="576064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dirty="0">
                <a:solidFill>
                  <a:schemeClr val="tx1"/>
                </a:solidFill>
              </a:rPr>
              <a:t>Diese Gefühle lösen biologisch vorgesehene reflexartige Reaktionen aus… (Kampf, Flucht, Erstarrung).</a:t>
            </a:r>
          </a:p>
        </p:txBody>
      </p:sp>
      <p:sp>
        <p:nvSpPr>
          <p:cNvPr id="23" name="Freihandform 22"/>
          <p:cNvSpPr/>
          <p:nvPr/>
        </p:nvSpPr>
        <p:spPr>
          <a:xfrm>
            <a:off x="3007031" y="2832760"/>
            <a:ext cx="763573" cy="1972776"/>
          </a:xfrm>
          <a:custGeom>
            <a:avLst/>
            <a:gdLst>
              <a:gd name="connsiteX0" fmla="*/ 546413 w 546413"/>
              <a:gd name="connsiteY0" fmla="*/ 1583605 h 2977383"/>
              <a:gd name="connsiteX1" fmla="*/ 400109 w 546413"/>
              <a:gd name="connsiteY1" fmla="*/ 2936917 h 2977383"/>
              <a:gd name="connsiteX2" fmla="*/ 25205 w 546413"/>
              <a:gd name="connsiteY2" fmla="*/ 202861 h 2977383"/>
              <a:gd name="connsiteX3" fmla="*/ 34349 w 546413"/>
              <a:gd name="connsiteY3" fmla="*/ 202861 h 2977383"/>
              <a:gd name="connsiteX4" fmla="*/ 34349 w 546413"/>
              <a:gd name="connsiteY4" fmla="*/ 212005 h 2977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413" h="2977383">
                <a:moveTo>
                  <a:pt x="546413" y="1583605"/>
                </a:moveTo>
                <a:cubicBezTo>
                  <a:pt x="516695" y="2375323"/>
                  <a:pt x="486977" y="3167041"/>
                  <a:pt x="400109" y="2936917"/>
                </a:cubicBezTo>
                <a:cubicBezTo>
                  <a:pt x="313241" y="2706793"/>
                  <a:pt x="86165" y="658537"/>
                  <a:pt x="25205" y="202861"/>
                </a:cubicBezTo>
                <a:cubicBezTo>
                  <a:pt x="-35755" y="-252815"/>
                  <a:pt x="32825" y="201337"/>
                  <a:pt x="34349" y="202861"/>
                </a:cubicBezTo>
                <a:cubicBezTo>
                  <a:pt x="35873" y="204385"/>
                  <a:pt x="35111" y="208195"/>
                  <a:pt x="34349" y="21200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Abgerundete rechteckige Legende 23"/>
          <p:cNvSpPr/>
          <p:nvPr/>
        </p:nvSpPr>
        <p:spPr>
          <a:xfrm>
            <a:off x="4788024" y="1052736"/>
            <a:ext cx="1922512" cy="1116704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dirty="0">
                <a:solidFill>
                  <a:schemeClr val="tx1"/>
                </a:solidFill>
              </a:rPr>
              <a:t>Dadurch werden unsere rationalen Prozesse blockiert. Jede Bemühung, eine sachliche rationale Beratung zu führen wird schach-matt gesetzt. Es sieht so aus, als könnten wir nicht anders.</a:t>
            </a:r>
          </a:p>
        </p:txBody>
      </p:sp>
      <p:sp>
        <p:nvSpPr>
          <p:cNvPr id="25" name="Abgerundete rechteckige Legende 24"/>
          <p:cNvSpPr/>
          <p:nvPr/>
        </p:nvSpPr>
        <p:spPr>
          <a:xfrm>
            <a:off x="7164288" y="1268760"/>
            <a:ext cx="1584176" cy="2095551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900" dirty="0">
                <a:solidFill>
                  <a:schemeClr val="tx1"/>
                </a:solidFill>
              </a:rPr>
              <a:t>Tatsächlich können wir uns aber neue Reflexe antrainieren. Wir sind in der Lage, gesunde Handlungsalternativen zu entwickeln, Alternativen zum Argumentieren, ärgerlich Reagieren, Groll und Verbitterung Schlucken oder Distanzieren.</a:t>
            </a:r>
            <a:br>
              <a:rPr lang="de-DE" sz="900" dirty="0">
                <a:solidFill>
                  <a:schemeClr val="tx1"/>
                </a:solidFill>
              </a:rPr>
            </a:br>
            <a:endParaRPr lang="de-DE" sz="900" dirty="0">
              <a:solidFill>
                <a:schemeClr val="tx1"/>
              </a:solidFill>
            </a:endParaRPr>
          </a:p>
        </p:txBody>
      </p:sp>
      <p:sp>
        <p:nvSpPr>
          <p:cNvPr id="26" name="Freihandform 25"/>
          <p:cNvSpPr/>
          <p:nvPr/>
        </p:nvSpPr>
        <p:spPr>
          <a:xfrm>
            <a:off x="5330952" y="2295144"/>
            <a:ext cx="2430248" cy="3437165"/>
          </a:xfrm>
          <a:custGeom>
            <a:avLst/>
            <a:gdLst>
              <a:gd name="connsiteX0" fmla="*/ 0 w 2430248"/>
              <a:gd name="connsiteY0" fmla="*/ 0 h 3437165"/>
              <a:gd name="connsiteX1" fmla="*/ 850392 w 2430248"/>
              <a:gd name="connsiteY1" fmla="*/ 3419856 h 3437165"/>
              <a:gd name="connsiteX2" fmla="*/ 2286000 w 2430248"/>
              <a:gd name="connsiteY2" fmla="*/ 1325880 h 3437165"/>
              <a:gd name="connsiteX3" fmla="*/ 2304288 w 2430248"/>
              <a:gd name="connsiteY3" fmla="*/ 1298448 h 3437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0248" h="3437165">
                <a:moveTo>
                  <a:pt x="0" y="0"/>
                </a:moveTo>
                <a:cubicBezTo>
                  <a:pt x="234696" y="1599438"/>
                  <a:pt x="469392" y="3198876"/>
                  <a:pt x="850392" y="3419856"/>
                </a:cubicBezTo>
                <a:cubicBezTo>
                  <a:pt x="1231392" y="3640836"/>
                  <a:pt x="2043684" y="1679448"/>
                  <a:pt x="2286000" y="1325880"/>
                </a:cubicBezTo>
                <a:cubicBezTo>
                  <a:pt x="2528316" y="972312"/>
                  <a:pt x="2416302" y="1135380"/>
                  <a:pt x="2304288" y="129844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631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764" y="2457071"/>
            <a:ext cx="4248472" cy="554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467544" y="404664"/>
            <a:ext cx="8676456" cy="8939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de-DE" sz="4000" dirty="0" smtClean="0">
                <a:effectLst/>
              </a:rPr>
              <a:t>Positive Konfliktlösungsstrategien</a:t>
            </a:r>
            <a:endParaRPr lang="de-DE" sz="4000" dirty="0"/>
          </a:p>
        </p:txBody>
      </p:sp>
      <p:sp>
        <p:nvSpPr>
          <p:cNvPr id="7" name="Rechteck 6"/>
          <p:cNvSpPr/>
          <p:nvPr/>
        </p:nvSpPr>
        <p:spPr>
          <a:xfrm>
            <a:off x="1187624" y="3717032"/>
            <a:ext cx="7056784" cy="32403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Inhaltsplatzhalter 2"/>
          <p:cNvSpPr txBox="1">
            <a:spLocks/>
          </p:cNvSpPr>
          <p:nvPr/>
        </p:nvSpPr>
        <p:spPr>
          <a:xfrm rot="16200000">
            <a:off x="-2925450" y="3176970"/>
            <a:ext cx="6858001" cy="504057"/>
          </a:xfrm>
          <a:prstGeom prst="rect">
            <a:avLst/>
          </a:prstGeom>
          <a:solidFill>
            <a:srgbClr val="FFFF66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de-DE" smtClean="0"/>
              <a:t>Einleitung</a:t>
            </a:r>
          </a:p>
          <a:p>
            <a:pPr marL="0" indent="0">
              <a:buFont typeface="Arial" pitchFamily="34" charset="0"/>
              <a:buNone/>
            </a:pPr>
            <a:endParaRPr lang="de-DE" smtClean="0"/>
          </a:p>
          <a:p>
            <a:endParaRPr lang="de-DE" smtClean="0"/>
          </a:p>
          <a:p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1043608" y="3884855"/>
            <a:ext cx="283443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 smtClean="0">
              <a:solidFill>
                <a:schemeClr val="tx2"/>
              </a:solidFill>
            </a:endParaRPr>
          </a:p>
          <a:p>
            <a:r>
              <a:rPr lang="de-DE" dirty="0" smtClean="0">
                <a:solidFill>
                  <a:schemeClr val="tx2"/>
                </a:solidFill>
              </a:rPr>
              <a:t>„Ich </a:t>
            </a:r>
            <a:r>
              <a:rPr lang="de-DE" dirty="0" smtClean="0">
                <a:solidFill>
                  <a:schemeClr val="tx2"/>
                </a:solidFill>
              </a:rPr>
              <a:t>will… </a:t>
            </a:r>
            <a:br>
              <a:rPr lang="de-DE" dirty="0" smtClean="0">
                <a:solidFill>
                  <a:schemeClr val="tx2"/>
                </a:solidFill>
              </a:rPr>
            </a:br>
            <a:r>
              <a:rPr lang="de-DE" dirty="0" smtClean="0">
                <a:solidFill>
                  <a:schemeClr val="tx2"/>
                </a:solidFill>
              </a:rPr>
              <a:t>ich falle </a:t>
            </a:r>
            <a:r>
              <a:rPr lang="de-DE" dirty="0">
                <a:solidFill>
                  <a:schemeClr val="tx2"/>
                </a:solidFill>
              </a:rPr>
              <a:t>um vor Hunger</a:t>
            </a:r>
            <a:r>
              <a:rPr lang="de-DE" dirty="0" smtClean="0">
                <a:solidFill>
                  <a:schemeClr val="tx2"/>
                </a:solidFill>
              </a:rPr>
              <a:t>!</a:t>
            </a:r>
          </a:p>
          <a:p>
            <a:r>
              <a:rPr lang="de-DE" dirty="0" smtClean="0">
                <a:solidFill>
                  <a:schemeClr val="tx2"/>
                </a:solidFill>
              </a:rPr>
              <a:t>Ich </a:t>
            </a:r>
            <a:r>
              <a:rPr lang="de-DE" dirty="0" smtClean="0">
                <a:solidFill>
                  <a:schemeClr val="tx2"/>
                </a:solidFill>
              </a:rPr>
              <a:t>muss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smtClean="0">
                <a:solidFill>
                  <a:schemeClr val="tx2"/>
                </a:solidFill>
              </a:rPr>
              <a:t>sofort fressen!!!“</a:t>
            </a:r>
            <a:endParaRPr lang="de-DE" dirty="0">
              <a:solidFill>
                <a:schemeClr val="tx2"/>
              </a:solidFill>
            </a:endParaRPr>
          </a:p>
          <a:p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5220072" y="3861048"/>
            <a:ext cx="327044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 smtClean="0">
              <a:solidFill>
                <a:schemeClr val="tx2"/>
              </a:solidFill>
            </a:endParaRPr>
          </a:p>
          <a:p>
            <a:r>
              <a:rPr lang="de-DE" dirty="0" smtClean="0">
                <a:solidFill>
                  <a:schemeClr val="tx2"/>
                </a:solidFill>
              </a:rPr>
              <a:t>„Das </a:t>
            </a:r>
            <a:r>
              <a:rPr lang="de-DE" dirty="0">
                <a:solidFill>
                  <a:schemeClr val="tx2"/>
                </a:solidFill>
              </a:rPr>
              <a:t>duftet so verlockend</a:t>
            </a:r>
            <a:r>
              <a:rPr lang="de-DE" dirty="0" smtClean="0">
                <a:solidFill>
                  <a:schemeClr val="tx2"/>
                </a:solidFill>
              </a:rPr>
              <a:t>!</a:t>
            </a:r>
          </a:p>
          <a:p>
            <a:r>
              <a:rPr lang="de-DE" dirty="0" smtClean="0">
                <a:solidFill>
                  <a:schemeClr val="tx2"/>
                </a:solidFill>
              </a:rPr>
              <a:t>Ich kann nicht wiederstehen</a:t>
            </a:r>
            <a:r>
              <a:rPr lang="de-DE" dirty="0" smtClean="0">
                <a:solidFill>
                  <a:schemeClr val="tx2"/>
                </a:solidFill>
              </a:rPr>
              <a:t>!!!</a:t>
            </a:r>
          </a:p>
          <a:p>
            <a:r>
              <a:rPr lang="de-DE" dirty="0" smtClean="0">
                <a:solidFill>
                  <a:schemeClr val="tx2"/>
                </a:solidFill>
              </a:rPr>
              <a:t>Ich kann nicht anders!</a:t>
            </a:r>
            <a:r>
              <a:rPr lang="de-DE" dirty="0" smtClean="0">
                <a:solidFill>
                  <a:schemeClr val="tx2"/>
                </a:solidFill>
              </a:rPr>
              <a:t>“</a:t>
            </a:r>
            <a:endParaRPr lang="de-DE" dirty="0">
              <a:solidFill>
                <a:schemeClr val="tx2"/>
              </a:solidFill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9053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556792"/>
            <a:ext cx="4248472" cy="554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467544" y="404664"/>
            <a:ext cx="8676456" cy="8939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de-DE" sz="4000" dirty="0" smtClean="0">
                <a:effectLst/>
              </a:rPr>
              <a:t>Positive Konfliktlösungsstrategien</a:t>
            </a:r>
            <a:endParaRPr lang="de-DE" sz="4000" dirty="0"/>
          </a:p>
        </p:txBody>
      </p:sp>
      <p:sp>
        <p:nvSpPr>
          <p:cNvPr id="7" name="Rechteck 6"/>
          <p:cNvSpPr/>
          <p:nvPr/>
        </p:nvSpPr>
        <p:spPr>
          <a:xfrm>
            <a:off x="0" y="4005064"/>
            <a:ext cx="9144000" cy="30963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916776" y="4005064"/>
            <a:ext cx="26709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tx2"/>
                </a:solidFill>
              </a:rPr>
              <a:t>„</a:t>
            </a:r>
            <a:r>
              <a:rPr lang="de-DE" dirty="0" smtClean="0">
                <a:solidFill>
                  <a:schemeClr val="tx2"/>
                </a:solidFill>
              </a:rPr>
              <a:t>Du dummer Esel! </a:t>
            </a:r>
          </a:p>
          <a:p>
            <a:r>
              <a:rPr lang="de-DE" dirty="0" smtClean="0">
                <a:solidFill>
                  <a:schemeClr val="tx2"/>
                </a:solidFill>
              </a:rPr>
              <a:t>Ich muss jetzt fressen!!!“</a:t>
            </a:r>
            <a:endParaRPr lang="de-DE" dirty="0">
              <a:solidFill>
                <a:schemeClr val="tx2"/>
              </a:solidFill>
            </a:endParaRPr>
          </a:p>
          <a:p>
            <a:endParaRPr lang="de-DE" dirty="0"/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 rot="16200000">
            <a:off x="-2925450" y="3176970"/>
            <a:ext cx="6858001" cy="504057"/>
          </a:xfrm>
          <a:prstGeom prst="rect">
            <a:avLst/>
          </a:prstGeom>
          <a:solidFill>
            <a:srgbClr val="FFFF66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de-DE" dirty="0" smtClean="0"/>
              <a:t>Einleitung</a:t>
            </a:r>
          </a:p>
          <a:p>
            <a:pPr marL="0" indent="0">
              <a:buFont typeface="Arial" pitchFamily="34" charset="0"/>
              <a:buNone/>
            </a:pPr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5004048" y="4005064"/>
            <a:ext cx="36327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tx2"/>
                </a:solidFill>
              </a:rPr>
              <a:t>„</a:t>
            </a:r>
            <a:r>
              <a:rPr lang="de-DE" dirty="0" smtClean="0">
                <a:solidFill>
                  <a:schemeClr val="tx2"/>
                </a:solidFill>
              </a:rPr>
              <a:t>Lass mich doch mal probieren</a:t>
            </a:r>
            <a:r>
              <a:rPr lang="de-DE" dirty="0" smtClean="0">
                <a:solidFill>
                  <a:schemeClr val="tx2"/>
                </a:solidFill>
              </a:rPr>
              <a:t>!!! </a:t>
            </a:r>
            <a:br>
              <a:rPr lang="de-DE" dirty="0" smtClean="0">
                <a:solidFill>
                  <a:schemeClr val="tx2"/>
                </a:solidFill>
              </a:rPr>
            </a:br>
            <a:r>
              <a:rPr lang="de-DE" dirty="0" smtClean="0">
                <a:solidFill>
                  <a:schemeClr val="tx2"/>
                </a:solidFill>
              </a:rPr>
              <a:t>Ich! Jetzt!“</a:t>
            </a:r>
            <a:endParaRPr lang="de-DE" dirty="0">
              <a:solidFill>
                <a:schemeClr val="tx2"/>
              </a:solidFill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10805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0</TotalTime>
  <Words>2674</Words>
  <Application>Microsoft Office PowerPoint</Application>
  <PresentationFormat>Bildschirmpräsentation (4:3)</PresentationFormat>
  <Paragraphs>592</Paragraphs>
  <Slides>63</Slides>
  <Notes>0</Notes>
  <HiddenSlides>19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63</vt:i4>
      </vt:variant>
    </vt:vector>
  </HeadingPairs>
  <TitlesOfParts>
    <vt:vector size="71" baseType="lpstr">
      <vt:lpstr>Arial</vt:lpstr>
      <vt:lpstr>Courier New</vt:lpstr>
      <vt:lpstr>Century Gothic</vt:lpstr>
      <vt:lpstr>Wingdings</vt:lpstr>
      <vt:lpstr>Calibri</vt:lpstr>
      <vt:lpstr>Palatino Linotype</vt:lpstr>
      <vt:lpstr>Lucida Handwriting</vt:lpstr>
      <vt:lpstr>Executive</vt:lpstr>
      <vt:lpstr>Positive Konfliktlösungsstrategien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Geschichte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Ermutigung und Kohärenz</dc:title>
  <dc:creator>Mennemeier</dc:creator>
  <cp:lastModifiedBy>Mennemeier</cp:lastModifiedBy>
  <cp:revision>308</cp:revision>
  <cp:lastPrinted>2015-03-24T14:05:48Z</cp:lastPrinted>
  <dcterms:created xsi:type="dcterms:W3CDTF">2014-02-13T08:50:39Z</dcterms:created>
  <dcterms:modified xsi:type="dcterms:W3CDTF">2019-04-02T14:27:59Z</dcterms:modified>
</cp:coreProperties>
</file>