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handoutMasterIdLst>
    <p:handoutMasterId r:id="rId48"/>
  </p:handoutMasterIdLst>
  <p:sldIdLst>
    <p:sldId id="256" r:id="rId2"/>
    <p:sldId id="257" r:id="rId3"/>
    <p:sldId id="261" r:id="rId4"/>
    <p:sldId id="291" r:id="rId5"/>
    <p:sldId id="265" r:id="rId6"/>
    <p:sldId id="292" r:id="rId7"/>
    <p:sldId id="285" r:id="rId8"/>
    <p:sldId id="290" r:id="rId9"/>
    <p:sldId id="266" r:id="rId10"/>
    <p:sldId id="264" r:id="rId11"/>
    <p:sldId id="268" r:id="rId12"/>
    <p:sldId id="306" r:id="rId13"/>
    <p:sldId id="298" r:id="rId14"/>
    <p:sldId id="299" r:id="rId15"/>
    <p:sldId id="300" r:id="rId16"/>
    <p:sldId id="301" r:id="rId17"/>
    <p:sldId id="302" r:id="rId18"/>
    <p:sldId id="269" r:id="rId19"/>
    <p:sldId id="270" r:id="rId20"/>
    <p:sldId id="314" r:id="rId21"/>
    <p:sldId id="310" r:id="rId22"/>
    <p:sldId id="311" r:id="rId23"/>
    <p:sldId id="312" r:id="rId24"/>
    <p:sldId id="313" r:id="rId25"/>
    <p:sldId id="303" r:id="rId26"/>
    <p:sldId id="286" r:id="rId27"/>
    <p:sldId id="287" r:id="rId28"/>
    <p:sldId id="288" r:id="rId29"/>
    <p:sldId id="289" r:id="rId30"/>
    <p:sldId id="293" r:id="rId31"/>
    <p:sldId id="305" r:id="rId32"/>
    <p:sldId id="271" r:id="rId33"/>
    <p:sldId id="277" r:id="rId34"/>
    <p:sldId id="294" r:id="rId35"/>
    <p:sldId id="272" r:id="rId36"/>
    <p:sldId id="274" r:id="rId37"/>
    <p:sldId id="278" r:id="rId38"/>
    <p:sldId id="316" r:id="rId39"/>
    <p:sldId id="317" r:id="rId40"/>
    <p:sldId id="318" r:id="rId41"/>
    <p:sldId id="319" r:id="rId42"/>
    <p:sldId id="262" r:id="rId43"/>
    <p:sldId id="296" r:id="rId44"/>
    <p:sldId id="297" r:id="rId45"/>
    <p:sldId id="283" r:id="rId46"/>
    <p:sldId id="273" r:id="rId47"/>
  </p:sldIdLst>
  <p:sldSz cx="9144000" cy="6858000" type="screen4x3"/>
  <p:notesSz cx="6870700" cy="9653588"/>
  <p:embeddedFontLst>
    <p:embeddedFont>
      <p:font typeface="Lucida Handwriting" panose="03010101010101010101" pitchFamily="66" charset="0"/>
      <p:regular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Century Gothic" panose="020B0502020202020204" pitchFamily="34" charset="0"/>
      <p:regular r:id="rId54"/>
      <p:bold r:id="rId55"/>
      <p:italic r:id="rId56"/>
      <p:boldItalic r:id="rId57"/>
    </p:embeddedFont>
    <p:embeddedFont>
      <p:font typeface="Palatino Linotype" panose="02040502050505030304" pitchFamily="18" charset="0"/>
      <p:regular r:id="rId58"/>
      <p:bold r:id="rId59"/>
      <p:italic r:id="rId60"/>
      <p:boldItalic r:id="rId61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FFCC00"/>
    <a:srgbClr val="E6AF00"/>
    <a:srgbClr val="FF9933"/>
    <a:srgbClr val="FF6600"/>
    <a:srgbClr val="FFFE48"/>
    <a:srgbClr val="990033"/>
    <a:srgbClr val="CC0000"/>
    <a:srgbClr val="FF0000"/>
    <a:srgbClr val="007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61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56" Type="http://schemas.openxmlformats.org/officeDocument/2006/relationships/font" Target="fonts/font8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7303" cy="482679"/>
          </a:xfrm>
          <a:prstGeom prst="rect">
            <a:avLst/>
          </a:prstGeom>
        </p:spPr>
        <p:txBody>
          <a:bodyPr vert="horz" lIns="94421" tIns="47210" rIns="94421" bIns="4721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91807" y="0"/>
            <a:ext cx="2977303" cy="482679"/>
          </a:xfrm>
          <a:prstGeom prst="rect">
            <a:avLst/>
          </a:prstGeom>
        </p:spPr>
        <p:txBody>
          <a:bodyPr vert="horz" lIns="94421" tIns="47210" rIns="94421" bIns="47210" rtlCol="0"/>
          <a:lstStyle>
            <a:lvl1pPr algn="r">
              <a:defRPr sz="1200"/>
            </a:lvl1pPr>
          </a:lstStyle>
          <a:p>
            <a:fld id="{673D448C-2714-42E9-A375-C5E5E841D038}" type="datetimeFigureOut">
              <a:rPr lang="de-DE" smtClean="0"/>
              <a:t>05.04.2014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69233"/>
            <a:ext cx="2977303" cy="482679"/>
          </a:xfrm>
          <a:prstGeom prst="rect">
            <a:avLst/>
          </a:prstGeom>
        </p:spPr>
        <p:txBody>
          <a:bodyPr vert="horz" lIns="94421" tIns="47210" rIns="94421" bIns="4721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91807" y="9169233"/>
            <a:ext cx="2977303" cy="482679"/>
          </a:xfrm>
          <a:prstGeom prst="rect">
            <a:avLst/>
          </a:prstGeom>
        </p:spPr>
        <p:txBody>
          <a:bodyPr vert="horz" lIns="94421" tIns="47210" rIns="94421" bIns="47210" rtlCol="0" anchor="b"/>
          <a:lstStyle>
            <a:lvl1pPr algn="r">
              <a:defRPr sz="1200"/>
            </a:lvl1pPr>
          </a:lstStyle>
          <a:p>
            <a:fld id="{05F98D7F-1A27-4234-B9CD-118682BEA7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2672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DD1A-3515-4B5C-83C7-2D1E9E111643}" type="datetimeFigureOut">
              <a:rPr lang="de-DE" smtClean="0"/>
              <a:t>05.04.2014</a:t>
            </a:fld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8BE08B-7A8D-43E5-8040-9D914656533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DD1A-3515-4B5C-83C7-2D1E9E111643}" type="datetimeFigureOut">
              <a:rPr lang="de-DE" smtClean="0"/>
              <a:t>05.04.2014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E08B-7A8D-43E5-8040-9D914656533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DD1A-3515-4B5C-83C7-2D1E9E111643}" type="datetimeFigureOut">
              <a:rPr lang="de-DE" smtClean="0"/>
              <a:t>05.04.2014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E08B-7A8D-43E5-8040-9D914656533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DD1A-3515-4B5C-83C7-2D1E9E111643}" type="datetimeFigureOut">
              <a:rPr lang="de-DE" smtClean="0"/>
              <a:t>05.04.2014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E08B-7A8D-43E5-8040-9D914656533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DD1A-3515-4B5C-83C7-2D1E9E111643}" type="datetimeFigureOut">
              <a:rPr lang="de-DE" smtClean="0"/>
              <a:t>05.04.2014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E08B-7A8D-43E5-8040-9D914656533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DD1A-3515-4B5C-83C7-2D1E9E111643}" type="datetimeFigureOut">
              <a:rPr lang="de-DE" smtClean="0"/>
              <a:t>05.04.2014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E08B-7A8D-43E5-8040-9D914656533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DD1A-3515-4B5C-83C7-2D1E9E111643}" type="datetimeFigureOut">
              <a:rPr lang="de-DE" smtClean="0"/>
              <a:t>05.04.2014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E08B-7A8D-43E5-8040-9D914656533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DD1A-3515-4B5C-83C7-2D1E9E111643}" type="datetimeFigureOut">
              <a:rPr lang="de-DE" smtClean="0"/>
              <a:t>05.04.2014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E08B-7A8D-43E5-8040-9D914656533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DD1A-3515-4B5C-83C7-2D1E9E111643}" type="datetimeFigureOut">
              <a:rPr lang="de-DE" smtClean="0"/>
              <a:t>05.04.2014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E08B-7A8D-43E5-8040-9D914656533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DD1A-3515-4B5C-83C7-2D1E9E111643}" type="datetimeFigureOut">
              <a:rPr lang="de-DE" smtClean="0"/>
              <a:t>05.04.2014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E08B-7A8D-43E5-8040-9D914656533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DD1A-3515-4B5C-83C7-2D1E9E111643}" type="datetimeFigureOut">
              <a:rPr lang="de-DE" smtClean="0"/>
              <a:t>05.04.2014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E08B-7A8D-43E5-8040-9D914656533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C01DD1A-3515-4B5C-83C7-2D1E9E111643}" type="datetimeFigureOut">
              <a:rPr lang="de-DE" smtClean="0"/>
              <a:t>05.04.2014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88BE08B-7A8D-43E5-8040-9D914656533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8208912" cy="1542033"/>
          </a:xfrm>
        </p:spPr>
        <p:txBody>
          <a:bodyPr/>
          <a:lstStyle/>
          <a:p>
            <a:r>
              <a:rPr lang="de-DE" sz="5000" dirty="0" smtClean="0"/>
              <a:t>Ermutigung und Kohärenz</a:t>
            </a:r>
            <a:endParaRPr lang="de-DE" sz="5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3068960"/>
            <a:ext cx="6400800" cy="838944"/>
          </a:xfrm>
        </p:spPr>
        <p:txBody>
          <a:bodyPr>
            <a:normAutofit/>
          </a:bodyPr>
          <a:lstStyle/>
          <a:p>
            <a:r>
              <a:rPr lang="de-DE" sz="3200" dirty="0"/>
              <a:t>i</a:t>
            </a:r>
            <a:r>
              <a:rPr lang="de-DE" sz="3200" dirty="0" smtClean="0"/>
              <a:t>n der Schule</a:t>
            </a:r>
            <a:endParaRPr lang="de-DE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1737977" y="4797152"/>
            <a:ext cx="55321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/>
              <a:t>Vera </a:t>
            </a:r>
            <a:r>
              <a:rPr lang="de-DE" b="1" dirty="0" err="1" smtClean="0"/>
              <a:t>Mennemeier</a:t>
            </a:r>
            <a:endParaRPr lang="de-DE" b="1" dirty="0" smtClean="0"/>
          </a:p>
          <a:p>
            <a:pPr algn="ctr"/>
            <a:endParaRPr lang="de-DE" dirty="0" smtClean="0"/>
          </a:p>
          <a:p>
            <a:pPr algn="ctr"/>
            <a:r>
              <a:rPr lang="de-DE" dirty="0" smtClean="0"/>
              <a:t>Praxis für klassische Homöopathie und Positive Beratung</a:t>
            </a:r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243420" y="5650212"/>
            <a:ext cx="2521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err="1" smtClean="0"/>
              <a:t>Thoméestraße</a:t>
            </a:r>
            <a:r>
              <a:rPr lang="de-DE" sz="1400" dirty="0" smtClean="0"/>
              <a:t> 2     34117 Kassel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01800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nnemeier\AppData\Local\Microsoft\Windows\Temporary Internet Files\Content.IE5\66882X5Q\MC90032103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887357"/>
            <a:ext cx="9108504" cy="411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/>
          <p:cNvSpPr/>
          <p:nvPr/>
        </p:nvSpPr>
        <p:spPr>
          <a:xfrm>
            <a:off x="0" y="0"/>
            <a:ext cx="9180512" cy="4320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Abgerundetes Rechteck 21"/>
          <p:cNvSpPr/>
          <p:nvPr/>
        </p:nvSpPr>
        <p:spPr>
          <a:xfrm>
            <a:off x="827584" y="4328920"/>
            <a:ext cx="8064896" cy="36077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Abgerundetes Rechteck 20"/>
          <p:cNvSpPr/>
          <p:nvPr/>
        </p:nvSpPr>
        <p:spPr>
          <a:xfrm>
            <a:off x="4067944" y="2887357"/>
            <a:ext cx="1473480" cy="151357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" y="6597352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© Vera </a:t>
            </a:r>
            <a:r>
              <a:rPr lang="de-DE" sz="1200" dirty="0" err="1" smtClean="0">
                <a:solidFill>
                  <a:srgbClr val="002060"/>
                </a:solidFill>
              </a:rPr>
              <a:t>Mennemeier</a:t>
            </a:r>
            <a:r>
              <a:rPr lang="de-DE" sz="1200" dirty="0" smtClean="0">
                <a:solidFill>
                  <a:srgbClr val="002060"/>
                </a:solidFill>
              </a:rPr>
              <a:t>, April 2014     </a:t>
            </a:r>
            <a:r>
              <a:rPr lang="de-DE" sz="1200" dirty="0" err="1" smtClean="0">
                <a:solidFill>
                  <a:srgbClr val="002060"/>
                </a:solidFill>
              </a:rPr>
              <a:t>Thoméestraße</a:t>
            </a:r>
            <a:r>
              <a:rPr lang="de-DE" sz="1200" dirty="0" smtClean="0">
                <a:solidFill>
                  <a:srgbClr val="002060"/>
                </a:solidFill>
              </a:rPr>
              <a:t> 2     34117 Kassel     www.praxis-vera-mennemeier.de</a:t>
            </a:r>
            <a:endParaRPr lang="de-DE" sz="1200" dirty="0">
              <a:solidFill>
                <a:srgbClr val="00206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 rot="16200000">
            <a:off x="-2989957" y="3211859"/>
            <a:ext cx="6885384" cy="461665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Menschenbilder</a:t>
            </a:r>
            <a:endParaRPr lang="de-D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315214" y="3045550"/>
            <a:ext cx="1018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/>
              <a:t>Der </a:t>
            </a:r>
          </a:p>
          <a:p>
            <a:pPr algn="ctr"/>
            <a:r>
              <a:rPr lang="de-DE" b="1" dirty="0" smtClean="0"/>
              <a:t>Mensch</a:t>
            </a:r>
          </a:p>
          <a:p>
            <a:pPr algn="ctr"/>
            <a:r>
              <a:rPr lang="de-DE" b="1" dirty="0" smtClean="0"/>
              <a:t>ist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971600" y="4328920"/>
            <a:ext cx="2386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…ein soziales Wesen</a:t>
            </a:r>
            <a:endParaRPr lang="de-DE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5333338" y="4328920"/>
            <a:ext cx="183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…ein Bergwerk</a:t>
            </a: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7005297" y="4320362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v</a:t>
            </a:r>
            <a:r>
              <a:rPr lang="de-DE" b="1" dirty="0" smtClean="0"/>
              <a:t>oller Edelsteine</a:t>
            </a:r>
            <a:endParaRPr lang="de-DE" b="1" dirty="0"/>
          </a:p>
        </p:txBody>
      </p:sp>
      <p:sp>
        <p:nvSpPr>
          <p:cNvPr id="10" name="Ellipse 9"/>
          <p:cNvSpPr/>
          <p:nvPr/>
        </p:nvSpPr>
        <p:spPr>
          <a:xfrm>
            <a:off x="1404327" y="1340768"/>
            <a:ext cx="6840000" cy="1620000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DE" b="1" dirty="0"/>
              <a:t>J</a:t>
            </a:r>
            <a:r>
              <a:rPr lang="de-DE" b="1" dirty="0" smtClean="0"/>
              <a:t>edes </a:t>
            </a:r>
            <a:r>
              <a:rPr lang="de-DE" b="1" dirty="0"/>
              <a:t>Problem macht mich auf neue Möglichkeiten in meinem Leben </a:t>
            </a:r>
            <a:r>
              <a:rPr lang="de-DE" b="1" dirty="0" smtClean="0"/>
              <a:t>aufmerksam! = ich kann umgehen, mit dem, was kommt = mutig</a:t>
            </a:r>
            <a:endParaRPr lang="de-DE" b="1" dirty="0"/>
          </a:p>
        </p:txBody>
      </p:sp>
      <p:sp>
        <p:nvSpPr>
          <p:cNvPr id="18" name="Nach rechts gekrümmter Pfeil 17"/>
          <p:cNvSpPr/>
          <p:nvPr/>
        </p:nvSpPr>
        <p:spPr>
          <a:xfrm rot="10800000">
            <a:off x="3750320" y="2708917"/>
            <a:ext cx="576000" cy="2558237"/>
          </a:xfrm>
          <a:prstGeom prst="curv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" y="44624"/>
            <a:ext cx="8493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852807" y="4943991"/>
            <a:ext cx="288252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/>
              <a:t>Sehnsucht nach Bindung </a:t>
            </a:r>
            <a:endParaRPr lang="de-DE" b="1" dirty="0" smtClean="0"/>
          </a:p>
          <a:p>
            <a:pPr algn="ctr"/>
            <a:r>
              <a:rPr lang="de-DE" b="1" dirty="0" smtClean="0"/>
              <a:t>und Zugehörigkeit</a:t>
            </a:r>
            <a:endParaRPr lang="de-DE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5283377" y="4943990"/>
            <a:ext cx="361829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/>
              <a:t>Grundfähigkeiten:</a:t>
            </a:r>
          </a:p>
          <a:p>
            <a:pPr algn="ctr"/>
            <a:r>
              <a:rPr lang="de-DE" b="1" dirty="0" smtClean="0"/>
              <a:t>Liebes- </a:t>
            </a:r>
            <a:r>
              <a:rPr lang="de-DE" b="1" dirty="0"/>
              <a:t>und </a:t>
            </a:r>
            <a:r>
              <a:rPr lang="de-DE" b="1" dirty="0" smtClean="0"/>
              <a:t>Erkenntnisfähigkeit</a:t>
            </a:r>
            <a:endParaRPr lang="de-DE" b="1" dirty="0"/>
          </a:p>
        </p:txBody>
      </p:sp>
      <p:sp>
        <p:nvSpPr>
          <p:cNvPr id="17" name="Nach links gekrümmter Pfeil 16"/>
          <p:cNvSpPr/>
          <p:nvPr/>
        </p:nvSpPr>
        <p:spPr>
          <a:xfrm rot="10800000">
            <a:off x="5299485" y="2708919"/>
            <a:ext cx="576064" cy="2558236"/>
          </a:xfrm>
          <a:prstGeom prst="curved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945639" y="5652690"/>
            <a:ext cx="7872923" cy="512614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Sich gesehen und verstanden fühlen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3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" grpId="0"/>
      <p:bldP spid="3" grpId="0"/>
      <p:bldP spid="6" grpId="0"/>
      <p:bldP spid="7" grpId="0"/>
      <p:bldP spid="10" grpId="0" animBg="1"/>
      <p:bldP spid="18" grpId="0" animBg="1"/>
      <p:bldP spid="13" grpId="0" animBg="1"/>
      <p:bldP spid="14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C:\Users\Mennemeier\AppData\Local\Microsoft\Windows\Temporary Internet Files\Content.IE5\66882X5Q\MC90032103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132155"/>
            <a:ext cx="9108504" cy="411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0" y="-27384"/>
            <a:ext cx="9180512" cy="52060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Abgerundetes Rechteck 21"/>
          <p:cNvSpPr/>
          <p:nvPr/>
        </p:nvSpPr>
        <p:spPr>
          <a:xfrm>
            <a:off x="827584" y="5187177"/>
            <a:ext cx="8064896" cy="36077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Abgerundetes Rechteck 20"/>
          <p:cNvSpPr/>
          <p:nvPr/>
        </p:nvSpPr>
        <p:spPr>
          <a:xfrm>
            <a:off x="4114037" y="3814412"/>
            <a:ext cx="1473480" cy="137597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" y="645333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© Vera </a:t>
            </a:r>
            <a:r>
              <a:rPr lang="de-DE" sz="1200" dirty="0" err="1" smtClean="0">
                <a:solidFill>
                  <a:srgbClr val="002060"/>
                </a:solidFill>
              </a:rPr>
              <a:t>Mennemeier</a:t>
            </a:r>
            <a:r>
              <a:rPr lang="de-DE" sz="1200" dirty="0" smtClean="0">
                <a:solidFill>
                  <a:srgbClr val="002060"/>
                </a:solidFill>
              </a:rPr>
              <a:t>, April 2014     </a:t>
            </a:r>
            <a:r>
              <a:rPr lang="de-DE" sz="1200" dirty="0" err="1" smtClean="0">
                <a:solidFill>
                  <a:srgbClr val="002060"/>
                </a:solidFill>
              </a:rPr>
              <a:t>Thoméestraße</a:t>
            </a:r>
            <a:r>
              <a:rPr lang="de-DE" sz="1200" dirty="0" smtClean="0">
                <a:solidFill>
                  <a:srgbClr val="002060"/>
                </a:solidFill>
              </a:rPr>
              <a:t> 2     34117 Kassel     www.praxis-vera-mennemeier.de</a:t>
            </a:r>
            <a:endParaRPr lang="de-DE" sz="1200" dirty="0">
              <a:solidFill>
                <a:srgbClr val="00206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 rot="16200000">
            <a:off x="-2989957" y="3211859"/>
            <a:ext cx="6885384" cy="461665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Menschenbilder</a:t>
            </a:r>
            <a:endParaRPr lang="de-D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315214" y="3945777"/>
            <a:ext cx="1018227" cy="8393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/>
              <a:t>Der </a:t>
            </a:r>
          </a:p>
          <a:p>
            <a:pPr algn="ctr"/>
            <a:r>
              <a:rPr lang="de-DE" b="1" dirty="0" smtClean="0"/>
              <a:t>Mensch</a:t>
            </a:r>
          </a:p>
          <a:p>
            <a:pPr algn="ctr"/>
            <a:r>
              <a:rPr lang="de-DE" b="1" dirty="0" smtClean="0"/>
              <a:t>ist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971600" y="5203965"/>
            <a:ext cx="2386102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…ein soziales Wesen</a:t>
            </a:r>
            <a:endParaRPr lang="de-DE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5333338" y="5203965"/>
            <a:ext cx="1830950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…ein Bergwerk</a:t>
            </a: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7005297" y="5178619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v</a:t>
            </a:r>
            <a:r>
              <a:rPr lang="de-DE" b="1" dirty="0" smtClean="0"/>
              <a:t>oller Edelsteine</a:t>
            </a:r>
            <a:endParaRPr lang="de-DE" b="1" dirty="0"/>
          </a:p>
        </p:txBody>
      </p:sp>
      <p:sp>
        <p:nvSpPr>
          <p:cNvPr id="10" name="Ellipse 9"/>
          <p:cNvSpPr/>
          <p:nvPr/>
        </p:nvSpPr>
        <p:spPr>
          <a:xfrm>
            <a:off x="1404327" y="1972051"/>
            <a:ext cx="6840000" cy="1917607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DE" b="1" dirty="0"/>
              <a:t>J</a:t>
            </a:r>
            <a:r>
              <a:rPr lang="de-DE" b="1" dirty="0" smtClean="0"/>
              <a:t>edes </a:t>
            </a:r>
            <a:r>
              <a:rPr lang="de-DE" b="1" dirty="0"/>
              <a:t>Problem macht mich auf neue Möglichkeiten in meinem Leben </a:t>
            </a:r>
            <a:r>
              <a:rPr lang="de-DE" b="1" dirty="0" smtClean="0"/>
              <a:t>aufmerksam!</a:t>
            </a:r>
            <a:endParaRPr lang="de-DE" b="1" dirty="0"/>
          </a:p>
        </p:txBody>
      </p:sp>
      <p:sp>
        <p:nvSpPr>
          <p:cNvPr id="20" name="Ellipse 19"/>
          <p:cNvSpPr/>
          <p:nvPr/>
        </p:nvSpPr>
        <p:spPr>
          <a:xfrm>
            <a:off x="1903849" y="1562298"/>
            <a:ext cx="1264398" cy="847875"/>
          </a:xfrm>
          <a:prstGeom prst="ellipse">
            <a:avLst/>
          </a:prstGeom>
          <a:gradFill flip="none" rotWithShape="1">
            <a:gsLst>
              <a:gs pos="0">
                <a:srgbClr val="E6AF00">
                  <a:shade val="30000"/>
                  <a:satMod val="115000"/>
                </a:srgbClr>
              </a:gs>
              <a:gs pos="50000">
                <a:srgbClr val="E6AF00">
                  <a:shade val="67500"/>
                  <a:satMod val="115000"/>
                </a:srgbClr>
              </a:gs>
              <a:gs pos="100000">
                <a:srgbClr val="E6A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sekundäre F. </a:t>
            </a:r>
            <a:endParaRPr lang="de-DE" sz="1200" dirty="0"/>
          </a:p>
        </p:txBody>
      </p:sp>
      <p:sp>
        <p:nvSpPr>
          <p:cNvPr id="23" name="Ellipse 22"/>
          <p:cNvSpPr/>
          <p:nvPr/>
        </p:nvSpPr>
        <p:spPr>
          <a:xfrm>
            <a:off x="895855" y="2237365"/>
            <a:ext cx="1584176" cy="735042"/>
          </a:xfrm>
          <a:prstGeom prst="ellipse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gebraucht werden/</a:t>
            </a:r>
          </a:p>
          <a:p>
            <a:pPr algn="ctr"/>
            <a:r>
              <a:rPr lang="de-DE" sz="1200" dirty="0" err="1" smtClean="0"/>
              <a:t>etw</a:t>
            </a:r>
            <a:r>
              <a:rPr lang="de-DE" sz="1200" dirty="0" smtClean="0"/>
              <a:t> beitragen</a:t>
            </a:r>
            <a:endParaRPr lang="de-DE" sz="1200" dirty="0"/>
          </a:p>
        </p:txBody>
      </p:sp>
      <p:sp>
        <p:nvSpPr>
          <p:cNvPr id="11" name="Ellipse 10"/>
          <p:cNvSpPr/>
          <p:nvPr/>
        </p:nvSpPr>
        <p:spPr>
          <a:xfrm>
            <a:off x="5248471" y="1340768"/>
            <a:ext cx="1304854" cy="654618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Sich verbinden</a:t>
            </a:r>
          </a:p>
        </p:txBody>
      </p:sp>
      <p:sp>
        <p:nvSpPr>
          <p:cNvPr id="25" name="Ellipse 24"/>
          <p:cNvSpPr/>
          <p:nvPr/>
        </p:nvSpPr>
        <p:spPr>
          <a:xfrm>
            <a:off x="6439853" y="3497116"/>
            <a:ext cx="1304854" cy="654618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sich verbessern</a:t>
            </a:r>
          </a:p>
        </p:txBody>
      </p:sp>
      <p:sp>
        <p:nvSpPr>
          <p:cNvPr id="26" name="Ellipse 25"/>
          <p:cNvSpPr/>
          <p:nvPr/>
        </p:nvSpPr>
        <p:spPr>
          <a:xfrm>
            <a:off x="2052848" y="3235040"/>
            <a:ext cx="1304854" cy="654618"/>
          </a:xfrm>
          <a:prstGeom prst="ellips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Selbstwirksamkeit</a:t>
            </a:r>
          </a:p>
        </p:txBody>
      </p:sp>
      <p:sp>
        <p:nvSpPr>
          <p:cNvPr id="12" name="Ellipse 11"/>
          <p:cNvSpPr/>
          <p:nvPr/>
        </p:nvSpPr>
        <p:spPr>
          <a:xfrm>
            <a:off x="7092280" y="2026000"/>
            <a:ext cx="1512168" cy="713171"/>
          </a:xfrm>
          <a:prstGeom prst="ellipse">
            <a:avLst/>
          </a:prstGeom>
          <a:gradFill flip="none" rotWithShape="1">
            <a:gsLst>
              <a:gs pos="0">
                <a:srgbClr val="007CA8">
                  <a:shade val="30000"/>
                  <a:satMod val="115000"/>
                </a:srgbClr>
              </a:gs>
              <a:gs pos="50000">
                <a:srgbClr val="007CA8">
                  <a:shade val="67500"/>
                  <a:satMod val="115000"/>
                </a:srgbClr>
              </a:gs>
              <a:gs pos="100000">
                <a:srgbClr val="007CA8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Primäre </a:t>
            </a:r>
            <a:r>
              <a:rPr lang="de-DE" sz="1200" dirty="0" smtClean="0"/>
              <a:t>Fähigkeiten</a:t>
            </a:r>
            <a:endParaRPr lang="de-DE" sz="1200" dirty="0"/>
          </a:p>
        </p:txBody>
      </p:sp>
      <p:sp>
        <p:nvSpPr>
          <p:cNvPr id="27" name="Ellipse 26"/>
          <p:cNvSpPr/>
          <p:nvPr/>
        </p:nvSpPr>
        <p:spPr>
          <a:xfrm>
            <a:off x="945639" y="5547951"/>
            <a:ext cx="7872923" cy="512614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Sich gesehen und verstanden fühlen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6148975" y="3065717"/>
            <a:ext cx="1224136" cy="458233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Vertrauen</a:t>
            </a:r>
            <a:endParaRPr lang="de-DE" sz="1200" dirty="0"/>
          </a:p>
        </p:txBody>
      </p:sp>
      <p:sp>
        <p:nvSpPr>
          <p:cNvPr id="28" name="Ellipse 27"/>
          <p:cNvSpPr/>
          <p:nvPr/>
        </p:nvSpPr>
        <p:spPr>
          <a:xfrm>
            <a:off x="3537822" y="1542816"/>
            <a:ext cx="1224136" cy="458233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Geduld</a:t>
            </a:r>
            <a:endParaRPr lang="de-DE" sz="1200" dirty="0"/>
          </a:p>
        </p:txBody>
      </p:sp>
      <p:sp>
        <p:nvSpPr>
          <p:cNvPr id="29" name="Ellipse 28"/>
          <p:cNvSpPr/>
          <p:nvPr/>
        </p:nvSpPr>
        <p:spPr>
          <a:xfrm>
            <a:off x="3174762" y="3487297"/>
            <a:ext cx="1224136" cy="458233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Zeit</a:t>
            </a:r>
            <a:endParaRPr lang="de-DE" sz="1200" dirty="0"/>
          </a:p>
        </p:txBody>
      </p:sp>
      <p:sp>
        <p:nvSpPr>
          <p:cNvPr id="30" name="Ellipse 29"/>
          <p:cNvSpPr/>
          <p:nvPr/>
        </p:nvSpPr>
        <p:spPr>
          <a:xfrm>
            <a:off x="7005297" y="2716074"/>
            <a:ext cx="1224136" cy="458233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Liebe</a:t>
            </a:r>
            <a:endParaRPr lang="de-DE" sz="1200" dirty="0"/>
          </a:p>
        </p:txBody>
      </p:sp>
      <p:sp>
        <p:nvSpPr>
          <p:cNvPr id="31" name="Ellipse 30"/>
          <p:cNvSpPr/>
          <p:nvPr/>
        </p:nvSpPr>
        <p:spPr>
          <a:xfrm>
            <a:off x="2907227" y="1971422"/>
            <a:ext cx="1224136" cy="458233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Ordnung</a:t>
            </a:r>
            <a:endParaRPr lang="de-DE" sz="1200" dirty="0"/>
          </a:p>
        </p:txBody>
      </p:sp>
      <p:sp>
        <p:nvSpPr>
          <p:cNvPr id="32" name="Ellipse 31"/>
          <p:cNvSpPr/>
          <p:nvPr/>
        </p:nvSpPr>
        <p:spPr>
          <a:xfrm>
            <a:off x="898012" y="3016744"/>
            <a:ext cx="1665124" cy="423352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Pünktlichkeit</a:t>
            </a:r>
            <a:endParaRPr lang="de-DE" sz="1200" dirty="0"/>
          </a:p>
        </p:txBody>
      </p:sp>
      <p:sp>
        <p:nvSpPr>
          <p:cNvPr id="34" name="Ellipse 33"/>
          <p:cNvSpPr/>
          <p:nvPr/>
        </p:nvSpPr>
        <p:spPr>
          <a:xfrm>
            <a:off x="4499992" y="1836049"/>
            <a:ext cx="1379002" cy="458233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Höflichkeit</a:t>
            </a:r>
            <a:endParaRPr lang="de-DE" sz="1200" dirty="0"/>
          </a:p>
        </p:txBody>
      </p:sp>
      <p:sp>
        <p:nvSpPr>
          <p:cNvPr id="35" name="Ellipse 34"/>
          <p:cNvSpPr/>
          <p:nvPr/>
        </p:nvSpPr>
        <p:spPr>
          <a:xfrm>
            <a:off x="7157572" y="3125947"/>
            <a:ext cx="1595026" cy="458233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Gerechtigkeit</a:t>
            </a:r>
            <a:endParaRPr lang="de-DE" sz="1200" dirty="0"/>
          </a:p>
        </p:txBody>
      </p:sp>
      <p:sp>
        <p:nvSpPr>
          <p:cNvPr id="33" name="Ellipse 32"/>
          <p:cNvSpPr/>
          <p:nvPr/>
        </p:nvSpPr>
        <p:spPr>
          <a:xfrm>
            <a:off x="5656056" y="1936118"/>
            <a:ext cx="1379002" cy="400021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Ehrlichkeit</a:t>
            </a:r>
            <a:endParaRPr lang="de-DE" sz="1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" y="-27384"/>
            <a:ext cx="8493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04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11" grpId="0" animBg="1"/>
      <p:bldP spid="25" grpId="0" animBg="1"/>
      <p:bldP spid="26" grpId="0" animBg="1"/>
      <p:bldP spid="12" grpId="0" animBg="1"/>
      <p:bldP spid="13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332176" y="1268760"/>
            <a:ext cx="643637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latin typeface="Lucida Handwriting" panose="03010101010101010101" pitchFamily="66" charset="0"/>
              </a:rPr>
              <a:t>Betrachte  den  Menschen  als  ein  Bergwerk </a:t>
            </a:r>
          </a:p>
          <a:p>
            <a:pPr algn="ctr"/>
            <a:r>
              <a:rPr lang="de-DE" dirty="0">
                <a:latin typeface="Lucida Handwriting" panose="03010101010101010101" pitchFamily="66" charset="0"/>
              </a:rPr>
              <a:t/>
            </a:r>
            <a:br>
              <a:rPr lang="de-DE" dirty="0">
                <a:latin typeface="Lucida Handwriting" panose="03010101010101010101" pitchFamily="66" charset="0"/>
              </a:rPr>
            </a:br>
            <a:r>
              <a:rPr lang="de-DE" dirty="0" smtClean="0">
                <a:latin typeface="Lucida Handwriting" panose="03010101010101010101" pitchFamily="66" charset="0"/>
              </a:rPr>
              <a:t>reich an Edelsteinen von  unschätzbarem Wert. </a:t>
            </a:r>
          </a:p>
          <a:p>
            <a:pPr algn="ctr"/>
            <a:endParaRPr lang="de-DE" dirty="0">
              <a:latin typeface="Lucida Handwriting" panose="03010101010101010101" pitchFamily="66" charset="0"/>
            </a:endParaRPr>
          </a:p>
          <a:p>
            <a:pPr algn="ctr"/>
            <a:r>
              <a:rPr lang="de-DE" dirty="0" smtClean="0">
                <a:latin typeface="Lucida Handwriting" panose="03010101010101010101" pitchFamily="66" charset="0"/>
              </a:rPr>
              <a:t>Nur die  Erziehung  kann  bewirken, dass </a:t>
            </a:r>
            <a:br>
              <a:rPr lang="de-DE" dirty="0" smtClean="0">
                <a:latin typeface="Lucida Handwriting" panose="03010101010101010101" pitchFamily="66" charset="0"/>
              </a:rPr>
            </a:br>
            <a:endParaRPr lang="de-DE" dirty="0" smtClean="0">
              <a:latin typeface="Lucida Handwriting" panose="03010101010101010101" pitchFamily="66" charset="0"/>
            </a:endParaRPr>
          </a:p>
          <a:p>
            <a:pPr algn="ctr"/>
            <a:r>
              <a:rPr lang="de-DE" dirty="0" smtClean="0">
                <a:latin typeface="Lucida Handwriting" panose="03010101010101010101" pitchFamily="66" charset="0"/>
              </a:rPr>
              <a:t>diese  Steine  enthüllt  werden  und  </a:t>
            </a:r>
          </a:p>
          <a:p>
            <a:pPr algn="ctr"/>
            <a:endParaRPr lang="de-DE" dirty="0">
              <a:latin typeface="Lucida Handwriting" panose="03010101010101010101" pitchFamily="66" charset="0"/>
            </a:endParaRPr>
          </a:p>
          <a:p>
            <a:pPr algn="ctr"/>
            <a:r>
              <a:rPr lang="de-DE" dirty="0" smtClean="0">
                <a:latin typeface="Lucida Handwriting" panose="03010101010101010101" pitchFamily="66" charset="0"/>
              </a:rPr>
              <a:t>der  Menschenfamilie  Nutzen  </a:t>
            </a:r>
          </a:p>
          <a:p>
            <a:pPr algn="ctr"/>
            <a:endParaRPr lang="de-DE" dirty="0">
              <a:latin typeface="Lucida Handwriting" panose="03010101010101010101" pitchFamily="66" charset="0"/>
            </a:endParaRPr>
          </a:p>
          <a:p>
            <a:pPr algn="ctr"/>
            <a:r>
              <a:rPr lang="de-DE" dirty="0" smtClean="0">
                <a:latin typeface="Lucida Handwriting" panose="03010101010101010101" pitchFamily="66" charset="0"/>
              </a:rPr>
              <a:t>zu  bringen  vermögen.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168688" y="5445224"/>
            <a:ext cx="7633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err="1" smtClean="0"/>
              <a:t>Bahá‘u‘lláh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3551579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" y="-27384"/>
            <a:ext cx="8493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 rot="16200000">
            <a:off x="-2989957" y="3211859"/>
            <a:ext cx="6885384" cy="461665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Menschenbilder</a:t>
            </a:r>
            <a:endParaRPr lang="de-D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11072"/>
            <a:ext cx="3024335" cy="425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115616" y="1331476"/>
            <a:ext cx="7478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Material für Klassenstunden, Geburtstage, Religions-/Ethikunterricht…</a:t>
            </a:r>
            <a:endParaRPr lang="de-DE" u="sng" dirty="0"/>
          </a:p>
        </p:txBody>
      </p:sp>
    </p:spTree>
    <p:extLst>
      <p:ext uri="{BB962C8B-B14F-4D97-AF65-F5344CB8AC3E}">
        <p14:creationId xmlns:p14="http://schemas.microsoft.com/office/powerpoint/2010/main" val="85953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" y="-27384"/>
            <a:ext cx="8493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 rot="16200000">
            <a:off x="-2989957" y="3211859"/>
            <a:ext cx="6885384" cy="461665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Menschenbilder</a:t>
            </a:r>
            <a:endParaRPr lang="de-D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55703"/>
            <a:ext cx="4032448" cy="568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901897" y="1268760"/>
            <a:ext cx="3958135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Die Ermutigungskarten </a:t>
            </a:r>
            <a:r>
              <a:rPr lang="de-DE" sz="1600" dirty="0" smtClean="0"/>
              <a:t>für </a:t>
            </a:r>
            <a:r>
              <a:rPr lang="de-DE" sz="1600" dirty="0"/>
              <a:t>Kinder im </a:t>
            </a:r>
            <a:endParaRPr lang="de-DE" sz="1600" dirty="0" smtClean="0"/>
          </a:p>
          <a:p>
            <a:r>
              <a:rPr lang="de-DE" sz="1600" dirty="0" smtClean="0"/>
              <a:t>Alter </a:t>
            </a:r>
            <a:r>
              <a:rPr lang="de-DE" sz="1600" dirty="0"/>
              <a:t>von 4 bis 10 </a:t>
            </a:r>
            <a:r>
              <a:rPr lang="de-DE" sz="1600" dirty="0" smtClean="0"/>
              <a:t>Jahren</a:t>
            </a:r>
            <a:r>
              <a:rPr lang="de-DE" sz="1600" dirty="0"/>
              <a:t/>
            </a:r>
            <a:br>
              <a:rPr lang="de-DE" sz="1600" dirty="0"/>
            </a:br>
            <a:endParaRPr lang="de-DE" sz="1600" dirty="0"/>
          </a:p>
          <a:p>
            <a:r>
              <a:rPr lang="de-DE" sz="1600" b="1" dirty="0"/>
              <a:t>Ziel der Ermutigung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Erkennen der eigenen Stärken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Ich bin ich, und so wie ich bin, bin ich </a:t>
            </a:r>
            <a:endParaRPr lang="de-DE" sz="1600" dirty="0" smtClean="0"/>
          </a:p>
          <a:p>
            <a:r>
              <a:rPr lang="de-DE" sz="1600" dirty="0"/>
              <a:t> </a:t>
            </a:r>
            <a:r>
              <a:rPr lang="de-DE" sz="1600" dirty="0" smtClean="0"/>
              <a:t>     gut </a:t>
            </a:r>
            <a:r>
              <a:rPr lang="de-DE" sz="1600" dirty="0"/>
              <a:t>genug.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Lebensfreude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Mut zur Unvollkommenheit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Selbstständigkeit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Beitrag zum Wohle der Gemeinschaft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Unabhängigkeit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Vertrauen und Interesse für </a:t>
            </a:r>
            <a:r>
              <a:rPr lang="de-DE" sz="1600" dirty="0" smtClean="0"/>
              <a:t>andere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 smtClean="0"/>
          </a:p>
          <a:p>
            <a:r>
              <a:rPr lang="de-DE" sz="1600" dirty="0"/>
              <a:t>	</a:t>
            </a:r>
            <a:r>
              <a:rPr lang="de-DE" sz="1600" dirty="0" smtClean="0"/>
              <a:t>www.</a:t>
            </a:r>
            <a:r>
              <a:rPr lang="de-DE" sz="2400" dirty="0" smtClean="0"/>
              <a:t>selicht.de</a:t>
            </a:r>
            <a:endParaRPr lang="de-DE" sz="24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714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" y="-27384"/>
            <a:ext cx="8493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 rot="16200000">
            <a:off x="-2989957" y="3211859"/>
            <a:ext cx="6885384" cy="461665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Menschenbilder</a:t>
            </a:r>
            <a:endParaRPr lang="de-D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061" y="1052669"/>
            <a:ext cx="3992171" cy="561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09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" y="-27384"/>
            <a:ext cx="8493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 rot="16200000">
            <a:off x="-2989957" y="3211859"/>
            <a:ext cx="6885384" cy="461665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Menschenbilder</a:t>
            </a:r>
            <a:endParaRPr lang="de-D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37947"/>
            <a:ext cx="7079678" cy="502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90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" y="-27384"/>
            <a:ext cx="8493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 rot="16200000">
            <a:off x="-2989957" y="3211859"/>
            <a:ext cx="6885384" cy="461665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Menschenbilder</a:t>
            </a:r>
            <a:endParaRPr lang="de-D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36203"/>
            <a:ext cx="7170762" cy="508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41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 rot="16200000">
            <a:off x="-2989958" y="3211859"/>
            <a:ext cx="688538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Lebensgestaltung/ Unterrichtsgestaltung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4067944" y="4223990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- Beteiligung an für Gruppe/ Gesellschaft wichtigen </a:t>
            </a:r>
            <a:br>
              <a:rPr lang="de-DE" sz="1600" dirty="0" smtClean="0"/>
            </a:br>
            <a:r>
              <a:rPr lang="de-DE" sz="1600" dirty="0" smtClean="0"/>
              <a:t>  Entscheidungsprozessen; Identifikation mit Sinn</a:t>
            </a:r>
          </a:p>
          <a:p>
            <a:r>
              <a:rPr lang="de-DE" sz="1600" dirty="0" smtClean="0"/>
              <a:t>- Möglichkeit zu und Spaß an Engagement</a:t>
            </a:r>
          </a:p>
          <a:p>
            <a:r>
              <a:rPr lang="de-DE" sz="1600" dirty="0" smtClean="0"/>
              <a:t>- erreichbare Nähe? (Handhabbarkeit)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4067944" y="2609617"/>
            <a:ext cx="5081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- Gleichgewicht zwischen Anstrengung u. Erholung? </a:t>
            </a:r>
            <a:br>
              <a:rPr lang="de-DE" sz="1600" dirty="0" smtClean="0"/>
            </a:br>
            <a:r>
              <a:rPr lang="de-DE" sz="1600" dirty="0" smtClean="0"/>
              <a:t>- Herausforderungen </a:t>
            </a:r>
            <a:r>
              <a:rPr lang="de-DE" sz="1600" dirty="0" err="1" smtClean="0"/>
              <a:t>bewältigbar</a:t>
            </a:r>
            <a:r>
              <a:rPr lang="de-DE" sz="1600" dirty="0" smtClean="0"/>
              <a:t>?</a:t>
            </a:r>
          </a:p>
          <a:p>
            <a:r>
              <a:rPr lang="de-DE" sz="1600" dirty="0" smtClean="0"/>
              <a:t>- Unterstützung, Hilfe organisieren?</a:t>
            </a:r>
          </a:p>
          <a:p>
            <a:r>
              <a:rPr lang="de-DE" sz="1600" dirty="0" smtClean="0"/>
              <a:t>- weder Überforderung, noch Unterforderung,</a:t>
            </a:r>
          </a:p>
          <a:p>
            <a:r>
              <a:rPr lang="de-DE" sz="1600" dirty="0" smtClean="0"/>
              <a:t>- Fordern und Fördern im rechten Maß!</a:t>
            </a:r>
            <a:endParaRPr lang="de-DE" sz="1600" dirty="0"/>
          </a:p>
        </p:txBody>
      </p:sp>
      <p:sp>
        <p:nvSpPr>
          <p:cNvPr id="32" name="Textfeld 31"/>
          <p:cNvSpPr txBox="1"/>
          <p:nvPr/>
        </p:nvSpPr>
        <p:spPr>
          <a:xfrm>
            <a:off x="908016" y="1514874"/>
            <a:ext cx="2213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Verstehbarkeit der Lebenserfahrung</a:t>
            </a:r>
            <a:endParaRPr lang="de-DE" sz="1600" dirty="0"/>
          </a:p>
        </p:txBody>
      </p:sp>
      <p:sp>
        <p:nvSpPr>
          <p:cNvPr id="33" name="Textfeld 32"/>
          <p:cNvSpPr txBox="1"/>
          <p:nvPr/>
        </p:nvSpPr>
        <p:spPr>
          <a:xfrm>
            <a:off x="1114804" y="2788066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/>
              <a:t>Gefühl der Handhabbarkeit</a:t>
            </a:r>
            <a:endParaRPr lang="de-DE" sz="1600" dirty="0"/>
          </a:p>
        </p:txBody>
      </p:sp>
      <p:sp>
        <p:nvSpPr>
          <p:cNvPr id="34" name="Textfeld 33"/>
          <p:cNvSpPr txBox="1"/>
          <p:nvPr/>
        </p:nvSpPr>
        <p:spPr>
          <a:xfrm>
            <a:off x="988020" y="4223990"/>
            <a:ext cx="2053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Sinn/ Bedeutsamkeit</a:t>
            </a:r>
            <a:endParaRPr lang="de-DE" sz="1600" dirty="0"/>
          </a:p>
        </p:txBody>
      </p:sp>
      <p:sp>
        <p:nvSpPr>
          <p:cNvPr id="35" name="Pfeil nach unten 34"/>
          <p:cNvSpPr/>
          <p:nvPr/>
        </p:nvSpPr>
        <p:spPr>
          <a:xfrm>
            <a:off x="1888904" y="2123673"/>
            <a:ext cx="252000" cy="612000"/>
          </a:xfrm>
          <a:prstGeom prst="down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Pfeil nach unten 35"/>
          <p:cNvSpPr/>
          <p:nvPr/>
        </p:nvSpPr>
        <p:spPr>
          <a:xfrm>
            <a:off x="1870827" y="3537080"/>
            <a:ext cx="252000" cy="612000"/>
          </a:xfrm>
          <a:prstGeom prst="down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Pfeil nach unten 36"/>
          <p:cNvSpPr/>
          <p:nvPr/>
        </p:nvSpPr>
        <p:spPr>
          <a:xfrm>
            <a:off x="1871272" y="4689208"/>
            <a:ext cx="252000" cy="61200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000"/>
              </a:solidFill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115616" y="5427221"/>
            <a:ext cx="2359940" cy="95410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/>
              </a:rPr>
              <a:t>Kohärenz</a:t>
            </a:r>
          </a:p>
          <a:p>
            <a:pPr algn="ctr"/>
            <a:r>
              <a:rPr lang="de-DE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/>
              </a:rPr>
              <a:t>Salutogenese</a:t>
            </a:r>
            <a:endParaRPr lang="de-DE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/>
              </a:solidFill>
              <a:effectLst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067944" y="1517883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- In welchem Prozess befinde ich mich? Erlebe ich   </a:t>
            </a:r>
            <a:br>
              <a:rPr lang="de-DE" sz="1600" dirty="0" smtClean="0"/>
            </a:br>
            <a:r>
              <a:rPr lang="de-DE" sz="1600" dirty="0" smtClean="0"/>
              <a:t>  Konsistenz und Stimmigkeit, Regelmäßigkeit, aber </a:t>
            </a:r>
            <a:br>
              <a:rPr lang="de-DE" sz="1600" dirty="0" smtClean="0"/>
            </a:br>
            <a:r>
              <a:rPr lang="de-DE" sz="1600" dirty="0" smtClean="0"/>
              <a:t>  keine Monotonie; gibt es kleine Spielräume?</a:t>
            </a:r>
          </a:p>
        </p:txBody>
      </p:sp>
      <p:cxnSp>
        <p:nvCxnSpPr>
          <p:cNvPr id="39" name="Gerade Verbindung mit Pfeil 38"/>
          <p:cNvCxnSpPr/>
          <p:nvPr/>
        </p:nvCxnSpPr>
        <p:spPr>
          <a:xfrm>
            <a:off x="3275856" y="3068960"/>
            <a:ext cx="6028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>
            <a:off x="3329392" y="4437112"/>
            <a:ext cx="5492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iger Pfeil 6"/>
          <p:cNvSpPr/>
          <p:nvPr/>
        </p:nvSpPr>
        <p:spPr>
          <a:xfrm rot="10800000">
            <a:off x="4067944" y="5565432"/>
            <a:ext cx="1224136" cy="57385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79" y="260648"/>
            <a:ext cx="8493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1" y="653637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© Vera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</a:rPr>
              <a:t>Mennemeier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, April 2014    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</a:rPr>
              <a:t>Thoméestraße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 2     34117 Kassel     www.praxis-vera-mennemeier.de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2" name="Gerade Verbindung mit Pfeil 21"/>
          <p:cNvCxnSpPr/>
          <p:nvPr/>
        </p:nvCxnSpPr>
        <p:spPr>
          <a:xfrm flipV="1">
            <a:off x="3253260" y="1807261"/>
            <a:ext cx="59866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58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 rot="16200000">
            <a:off x="-2989958" y="3211859"/>
            <a:ext cx="688538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Lebensgestaltung/ Unterrichtsgestaltung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71600" y="1556792"/>
            <a:ext cx="7702558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de-DE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ier Qualitäten des Lebens   -   Balance = Gesundheit</a:t>
            </a:r>
            <a:endParaRPr lang="de-DE" sz="900" b="1" u="sng" dirty="0" smtClean="0"/>
          </a:p>
          <a:p>
            <a:r>
              <a:rPr lang="de-DE" sz="900" i="1" dirty="0"/>
              <a:t>(nach </a:t>
            </a:r>
            <a:r>
              <a:rPr lang="de-DE" sz="900" i="1" dirty="0" err="1" smtClean="0"/>
              <a:t>Peseschkian</a:t>
            </a:r>
            <a:r>
              <a:rPr lang="de-DE" sz="900" i="1" dirty="0" smtClean="0"/>
              <a:t>)</a:t>
            </a:r>
            <a:endParaRPr lang="de-DE" sz="900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79" y="188640"/>
            <a:ext cx="8493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9526"/>
            <a:ext cx="9144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551" y="2852936"/>
            <a:ext cx="2464211" cy="246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867039" y="2483604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Körper/Sinne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876762" y="3900375"/>
            <a:ext cx="10791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Leistung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140351" y="5321468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Kontakt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311246" y="3853328"/>
            <a:ext cx="209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Phantasie/Zukunft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37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de-DE" sz="5000" dirty="0" smtClean="0"/>
              <a:t>Ermutigung und Kohärenz</a:t>
            </a:r>
            <a:endParaRPr lang="de-DE" sz="5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658087"/>
          </a:xfrm>
          <a:solidFill>
            <a:srgbClr val="FFFF66"/>
          </a:solidFill>
        </p:spPr>
        <p:txBody>
          <a:bodyPr/>
          <a:lstStyle/>
          <a:p>
            <a:r>
              <a:rPr lang="de-DE" dirty="0" smtClean="0"/>
              <a:t>Einleitung</a:t>
            </a:r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2258288"/>
            <a:ext cx="8208912" cy="738664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Menschenbilder</a:t>
            </a:r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67544" y="2967335"/>
            <a:ext cx="8208912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Lebensgestaltung/ Unterrichtsgestaltung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67544" y="3698448"/>
            <a:ext cx="8208912" cy="7386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die goldene Regel – Gestaltung von Begegnung</a:t>
            </a:r>
          </a:p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67544" y="4437112"/>
            <a:ext cx="8208912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das Konzept der </a:t>
            </a: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Ermutigung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67544" y="5199583"/>
            <a:ext cx="8208912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Gesprächsgestaltung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5724128" y="980728"/>
            <a:ext cx="2952328" cy="83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3200" dirty="0" smtClean="0"/>
              <a:t>in der Schule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90837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 rot="16200000">
            <a:off x="-2989958" y="3211859"/>
            <a:ext cx="688538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Lebensgestaltung/ Unterrichtsgestaltung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71600" y="1556792"/>
            <a:ext cx="7702558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de-DE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ier Qualitäten des Lebens   -   Balance = Gesundheit</a:t>
            </a:r>
            <a:endParaRPr lang="de-DE" sz="900" b="1" u="sng" dirty="0" smtClean="0"/>
          </a:p>
          <a:p>
            <a:r>
              <a:rPr lang="de-DE" sz="900" i="1" dirty="0"/>
              <a:t>(nach </a:t>
            </a:r>
            <a:r>
              <a:rPr lang="de-DE" sz="900" i="1" dirty="0" err="1" smtClean="0"/>
              <a:t>Peseschkian</a:t>
            </a:r>
            <a:r>
              <a:rPr lang="de-DE" sz="900" i="1" dirty="0" smtClean="0"/>
              <a:t>)</a:t>
            </a:r>
            <a:endParaRPr lang="de-DE" sz="900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79" y="188640"/>
            <a:ext cx="8493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9526"/>
            <a:ext cx="9144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551" y="2852936"/>
            <a:ext cx="2464211" cy="246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867039" y="2483604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Körper/Sinne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876762" y="3900375"/>
            <a:ext cx="107914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Leistung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255568" y="4544332"/>
            <a:ext cx="3888432" cy="192360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z="1700" dirty="0" smtClean="0"/>
              <a:t>Fähigkeit, seine Lernmöglichkeiten zu nutzen und einzusetzen, zu lernen und zu lehren/Modifizierung von Leistungsnormen/ Denken und Verstand ermöglichen, systematisch und gezielt, Probleme zu lösen und Leistung zu optimieren.</a:t>
            </a:r>
            <a:endParaRPr lang="de-DE" sz="1700" dirty="0"/>
          </a:p>
        </p:txBody>
      </p:sp>
      <p:sp>
        <p:nvSpPr>
          <p:cNvPr id="7" name="Textfeld 6"/>
          <p:cNvSpPr txBox="1"/>
          <p:nvPr/>
        </p:nvSpPr>
        <p:spPr>
          <a:xfrm>
            <a:off x="4140351" y="5321468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Kontakt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311246" y="3853328"/>
            <a:ext cx="209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Phantasie/Zukunft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08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 rot="16200000">
            <a:off x="-2989958" y="3211859"/>
            <a:ext cx="688538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Lebensgestaltung/ Unterrichtsgestaltung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71600" y="1556792"/>
            <a:ext cx="7702558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de-DE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ier Qualitäten des Lebens   -   Balance = Gesundheit</a:t>
            </a:r>
            <a:endParaRPr lang="de-DE" sz="900" b="1" u="sng" dirty="0" smtClean="0"/>
          </a:p>
          <a:p>
            <a:r>
              <a:rPr lang="de-DE" sz="900" i="1" dirty="0"/>
              <a:t>(nach </a:t>
            </a:r>
            <a:r>
              <a:rPr lang="de-DE" sz="900" i="1" dirty="0" err="1" smtClean="0"/>
              <a:t>Peseschkian</a:t>
            </a:r>
            <a:r>
              <a:rPr lang="de-DE" sz="900" i="1" dirty="0" smtClean="0"/>
              <a:t>)</a:t>
            </a:r>
            <a:endParaRPr lang="de-DE" sz="900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79" y="188640"/>
            <a:ext cx="8493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9526"/>
            <a:ext cx="9144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551" y="2852936"/>
            <a:ext cx="2464211" cy="246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867039" y="2483604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Körper/Sinne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876762" y="3900375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Leistung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140351" y="5321468"/>
            <a:ext cx="100860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Kontakt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311246" y="3853328"/>
            <a:ext cx="209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Phantasie/Zukunft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755576" y="4827533"/>
            <a:ext cx="3312767" cy="166199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700" dirty="0" smtClean="0"/>
              <a:t>Soziale Beziehungen aufnehmen </a:t>
            </a:r>
          </a:p>
          <a:p>
            <a:r>
              <a:rPr lang="de-DE" sz="1700" dirty="0" smtClean="0"/>
              <a:t>und pflegen/ Beziehung zu sich </a:t>
            </a:r>
          </a:p>
          <a:p>
            <a:r>
              <a:rPr lang="de-DE" sz="1700" dirty="0" smtClean="0"/>
              <a:t>selbst, Partner, Familie, Nachbarn, andere Menschen und Gruppen, Schichten, Kulturen…</a:t>
            </a:r>
            <a:endParaRPr lang="de-DE" sz="1700" dirty="0"/>
          </a:p>
        </p:txBody>
      </p:sp>
    </p:spTree>
    <p:extLst>
      <p:ext uri="{BB962C8B-B14F-4D97-AF65-F5344CB8AC3E}">
        <p14:creationId xmlns:p14="http://schemas.microsoft.com/office/powerpoint/2010/main" val="1770762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 rot="16200000">
            <a:off x="-2989958" y="3211859"/>
            <a:ext cx="688538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Lebensgestaltung/ Unterrichtsgestaltung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71600" y="1556792"/>
            <a:ext cx="7702558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de-DE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ier Qualitäten des Lebens   -   Balance = Gesundheit</a:t>
            </a:r>
            <a:endParaRPr lang="de-DE" sz="900" b="1" u="sng" dirty="0" smtClean="0"/>
          </a:p>
          <a:p>
            <a:r>
              <a:rPr lang="de-DE" sz="900" i="1" dirty="0"/>
              <a:t>(nach </a:t>
            </a:r>
            <a:r>
              <a:rPr lang="de-DE" sz="900" i="1" dirty="0" err="1" smtClean="0"/>
              <a:t>Peseschkian</a:t>
            </a:r>
            <a:r>
              <a:rPr lang="de-DE" sz="900" i="1" dirty="0" smtClean="0"/>
              <a:t>)</a:t>
            </a:r>
            <a:endParaRPr lang="de-DE" sz="900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79" y="188640"/>
            <a:ext cx="8493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9526"/>
            <a:ext cx="9144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551" y="2852936"/>
            <a:ext cx="2464211" cy="246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867039" y="2483604"/>
            <a:ext cx="155523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Körper/Sinne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876762" y="3900375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Leistung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140351" y="5321468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Kontakt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311246" y="3853328"/>
            <a:ext cx="209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Phantasie/Zukunft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580112" y="2300599"/>
            <a:ext cx="344838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Körpererleben, </a:t>
            </a:r>
          </a:p>
          <a:p>
            <a:r>
              <a:rPr lang="de-DE" dirty="0" smtClean="0"/>
              <a:t>Körper-Ich-Gefühl, Gesundheit,</a:t>
            </a:r>
          </a:p>
          <a:p>
            <a:r>
              <a:rPr lang="de-DE" dirty="0" smtClean="0"/>
              <a:t>Sinneseindrücke erleben</a:t>
            </a:r>
            <a:r>
              <a:rPr lang="de-DE" dirty="0"/>
              <a:t> </a:t>
            </a:r>
            <a:r>
              <a:rPr lang="de-DE" dirty="0" smtClean="0"/>
              <a:t>und</a:t>
            </a:r>
          </a:p>
          <a:p>
            <a:r>
              <a:rPr lang="de-DE" dirty="0" smtClean="0"/>
              <a:t>verarbeiten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4860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 rot="16200000">
            <a:off x="-2989958" y="3211859"/>
            <a:ext cx="688538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Lebensgestaltung/ Unterrichtsgestaltung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71600" y="1556792"/>
            <a:ext cx="7702558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de-DE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ier Qualitäten des Lebens   -   Balance = Gesundheit</a:t>
            </a:r>
            <a:endParaRPr lang="de-DE" sz="900" b="1" u="sng" dirty="0" smtClean="0"/>
          </a:p>
          <a:p>
            <a:r>
              <a:rPr lang="de-DE" sz="900" i="1" dirty="0"/>
              <a:t>(nach </a:t>
            </a:r>
            <a:r>
              <a:rPr lang="de-DE" sz="900" i="1" dirty="0" err="1" smtClean="0"/>
              <a:t>Peseschkian</a:t>
            </a:r>
            <a:r>
              <a:rPr lang="de-DE" sz="900" i="1" dirty="0" smtClean="0"/>
              <a:t>)</a:t>
            </a:r>
            <a:endParaRPr lang="de-DE" sz="900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79" y="188640"/>
            <a:ext cx="8493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9526"/>
            <a:ext cx="9144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551" y="2852936"/>
            <a:ext cx="2464211" cy="246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867039" y="2483604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Körper/Sinne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876762" y="3900375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Leistung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140351" y="5321468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Kontakt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311246" y="3853328"/>
            <a:ext cx="2097049" cy="369332"/>
          </a:xfrm>
          <a:prstGeom prst="rect">
            <a:avLst/>
          </a:prstGeom>
          <a:solidFill>
            <a:srgbClr val="9966FF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Phantasie/Zukunft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755576" y="2420888"/>
            <a:ext cx="3039455" cy="1138773"/>
          </a:xfrm>
          <a:prstGeom prst="rect">
            <a:avLst/>
          </a:prstGeom>
          <a:solidFill>
            <a:srgbClr val="9966FF"/>
          </a:solidFill>
        </p:spPr>
        <p:txBody>
          <a:bodyPr wrap="square" rtlCol="0">
            <a:spAutoFit/>
          </a:bodyPr>
          <a:lstStyle/>
          <a:p>
            <a:r>
              <a:rPr lang="de-DE" sz="1700" dirty="0" smtClean="0"/>
              <a:t>Intuitive und fantasievolle</a:t>
            </a:r>
          </a:p>
          <a:p>
            <a:r>
              <a:rPr lang="de-DE" sz="1700" dirty="0" smtClean="0"/>
              <a:t>Ressourcen nutzen, um Ziele</a:t>
            </a:r>
          </a:p>
          <a:p>
            <a:r>
              <a:rPr lang="de-DE" sz="1700" dirty="0" smtClean="0"/>
              <a:t>Optimistisch und sinngebend </a:t>
            </a:r>
          </a:p>
          <a:p>
            <a:r>
              <a:rPr lang="de-DE" sz="1700" dirty="0" smtClean="0"/>
              <a:t>Zu entwerfen</a:t>
            </a:r>
            <a:endParaRPr lang="de-DE" sz="1700" dirty="0"/>
          </a:p>
        </p:txBody>
      </p:sp>
    </p:spTree>
    <p:extLst>
      <p:ext uri="{BB962C8B-B14F-4D97-AF65-F5344CB8AC3E}">
        <p14:creationId xmlns:p14="http://schemas.microsoft.com/office/powerpoint/2010/main" val="2879927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 rot="16200000">
            <a:off x="-2989958" y="3211859"/>
            <a:ext cx="688538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Lebensgestaltung/ Unterrichtsgestaltung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71600" y="260648"/>
            <a:ext cx="7702558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de-DE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ier Qualitäten des Lebens   -   Balance = Gesundheit</a:t>
            </a:r>
            <a:endParaRPr lang="de-DE" sz="900" b="1" u="sng" dirty="0" smtClean="0"/>
          </a:p>
          <a:p>
            <a:r>
              <a:rPr lang="de-DE" sz="900" i="1" dirty="0"/>
              <a:t>(nach </a:t>
            </a:r>
            <a:r>
              <a:rPr lang="de-DE" sz="900" i="1" dirty="0" err="1" smtClean="0"/>
              <a:t>Peseschkian</a:t>
            </a:r>
            <a:r>
              <a:rPr lang="de-DE" sz="900" i="1" dirty="0" smtClean="0"/>
              <a:t>)</a:t>
            </a:r>
            <a:endParaRPr lang="de-DE" sz="900" i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9526"/>
            <a:ext cx="9144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92897"/>
            <a:ext cx="223224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140351" y="4961428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Kontakt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311246" y="3356992"/>
            <a:ext cx="2097049" cy="369332"/>
          </a:xfrm>
          <a:prstGeom prst="rect">
            <a:avLst/>
          </a:prstGeom>
          <a:solidFill>
            <a:srgbClr val="9966FF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Phantasie/Zukunft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755576" y="1772816"/>
            <a:ext cx="3039455" cy="1138773"/>
          </a:xfrm>
          <a:prstGeom prst="rect">
            <a:avLst/>
          </a:prstGeom>
          <a:solidFill>
            <a:srgbClr val="9966FF"/>
          </a:solidFill>
        </p:spPr>
        <p:txBody>
          <a:bodyPr wrap="square" rtlCol="0">
            <a:spAutoFit/>
          </a:bodyPr>
          <a:lstStyle/>
          <a:p>
            <a:r>
              <a:rPr lang="de-DE" sz="1700" dirty="0" smtClean="0"/>
              <a:t>Intuitive und fantasievolle</a:t>
            </a:r>
          </a:p>
          <a:p>
            <a:r>
              <a:rPr lang="de-DE" sz="1700" dirty="0" smtClean="0"/>
              <a:t>Ressourcen nutzen, um Ziele</a:t>
            </a:r>
          </a:p>
          <a:p>
            <a:r>
              <a:rPr lang="de-DE" sz="1700" dirty="0" smtClean="0"/>
              <a:t>Optimistisch und sinngebend </a:t>
            </a:r>
          </a:p>
          <a:p>
            <a:r>
              <a:rPr lang="de-DE" sz="1700" dirty="0" smtClean="0"/>
              <a:t>Zu entwerfen</a:t>
            </a:r>
            <a:endParaRPr lang="de-DE" sz="1700" dirty="0"/>
          </a:p>
        </p:txBody>
      </p:sp>
      <p:sp>
        <p:nvSpPr>
          <p:cNvPr id="13" name="Textfeld 12"/>
          <p:cNvSpPr txBox="1"/>
          <p:nvPr/>
        </p:nvSpPr>
        <p:spPr>
          <a:xfrm>
            <a:off x="3867039" y="1988840"/>
            <a:ext cx="155523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Körper/Sinne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5580112" y="1484784"/>
            <a:ext cx="344838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Körpererleben, </a:t>
            </a:r>
          </a:p>
          <a:p>
            <a:r>
              <a:rPr lang="de-DE" dirty="0" smtClean="0"/>
              <a:t>Körper-Ich-Gefühl, Gesundheit,</a:t>
            </a:r>
          </a:p>
          <a:p>
            <a:r>
              <a:rPr lang="de-DE" dirty="0" smtClean="0"/>
              <a:t>Sinneseindrücke erleben</a:t>
            </a:r>
            <a:r>
              <a:rPr lang="de-DE" dirty="0"/>
              <a:t> </a:t>
            </a:r>
            <a:r>
              <a:rPr lang="de-DE" dirty="0" smtClean="0"/>
              <a:t>und</a:t>
            </a:r>
          </a:p>
          <a:p>
            <a:r>
              <a:rPr lang="de-DE" dirty="0" smtClean="0"/>
              <a:t>verarbeiten 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5876762" y="3429000"/>
            <a:ext cx="107914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Leistung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5255568" y="4184292"/>
            <a:ext cx="3888432" cy="192360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z="1700" dirty="0" smtClean="0"/>
              <a:t>Fähigkeit, seine Lernmöglichkeiten zu nutzen und einzusetzen, zu lernen und zu lehren/Modifizierung von Leistungsnormen/ Denken und Verstand ermöglichen, systematisch und gezielt, Probleme zu lösen und Leistung zu optimieren.</a:t>
            </a:r>
            <a:endParaRPr lang="de-DE" sz="1700" dirty="0"/>
          </a:p>
        </p:txBody>
      </p:sp>
      <p:sp>
        <p:nvSpPr>
          <p:cNvPr id="17" name="Textfeld 16"/>
          <p:cNvSpPr txBox="1"/>
          <p:nvPr/>
        </p:nvSpPr>
        <p:spPr>
          <a:xfrm>
            <a:off x="4140351" y="4961428"/>
            <a:ext cx="1008609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Kontakt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755576" y="4467493"/>
            <a:ext cx="3312767" cy="166199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700" dirty="0" smtClean="0"/>
              <a:t>Soziale Beziehungen aufnehmen </a:t>
            </a:r>
          </a:p>
          <a:p>
            <a:r>
              <a:rPr lang="de-DE" sz="1700" dirty="0" smtClean="0"/>
              <a:t>und pflegen/ Beziehung zu sich </a:t>
            </a:r>
          </a:p>
          <a:p>
            <a:r>
              <a:rPr lang="de-DE" sz="1700" dirty="0" smtClean="0"/>
              <a:t>selbst, Partner, Familie, Nachbarn, andere Menschen und Gruppen, Schichten, Kulturen…</a:t>
            </a:r>
            <a:endParaRPr lang="de-DE" sz="1700" dirty="0"/>
          </a:p>
        </p:txBody>
      </p:sp>
    </p:spTree>
    <p:extLst>
      <p:ext uri="{BB962C8B-B14F-4D97-AF65-F5344CB8AC3E}">
        <p14:creationId xmlns:p14="http://schemas.microsoft.com/office/powerpoint/2010/main" val="1759058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ylinder 1"/>
          <p:cNvSpPr/>
          <p:nvPr/>
        </p:nvSpPr>
        <p:spPr>
          <a:xfrm rot="282035">
            <a:off x="1068339" y="4140021"/>
            <a:ext cx="7773071" cy="1565403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 rot="16200000">
            <a:off x="-2989958" y="3211859"/>
            <a:ext cx="688538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Lebensgestaltung/ Unterrichtsgestaltung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71600" y="1556792"/>
            <a:ext cx="7702558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de-DE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ier Qualitäten des Lebens   -   Balance = Gesundheit</a:t>
            </a:r>
            <a:endParaRPr lang="de-DE" sz="900" b="1" u="sng" dirty="0" smtClean="0"/>
          </a:p>
          <a:p>
            <a:r>
              <a:rPr lang="de-DE" sz="900" i="1" dirty="0"/>
              <a:t>(nach </a:t>
            </a:r>
            <a:r>
              <a:rPr lang="de-DE" sz="900" i="1" dirty="0" err="1" smtClean="0"/>
              <a:t>Peseschkian</a:t>
            </a:r>
            <a:r>
              <a:rPr lang="de-DE" sz="900" i="1" dirty="0" smtClean="0"/>
              <a:t>)</a:t>
            </a:r>
            <a:endParaRPr lang="de-DE" sz="900" i="1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2243926" y="4338969"/>
            <a:ext cx="4923346" cy="4227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>
            <a:stCxn id="17" idx="3"/>
          </p:cNvCxnSpPr>
          <p:nvPr/>
        </p:nvCxnSpPr>
        <p:spPr>
          <a:xfrm>
            <a:off x="3982824" y="4336882"/>
            <a:ext cx="1309256" cy="4248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Würfel 15"/>
          <p:cNvSpPr/>
          <p:nvPr/>
        </p:nvSpPr>
        <p:spPr>
          <a:xfrm rot="237678">
            <a:off x="7001861" y="3310639"/>
            <a:ext cx="1408896" cy="1646892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7000543" y="3933056"/>
            <a:ext cx="111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Leistung</a:t>
            </a:r>
            <a:endParaRPr lang="de-DE" dirty="0"/>
          </a:p>
        </p:txBody>
      </p:sp>
      <p:sp>
        <p:nvSpPr>
          <p:cNvPr id="17" name="Würfel 16"/>
          <p:cNvSpPr/>
          <p:nvPr/>
        </p:nvSpPr>
        <p:spPr>
          <a:xfrm rot="371102">
            <a:off x="3422856" y="3515523"/>
            <a:ext cx="1417447" cy="835035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616167" y="3866271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Körper</a:t>
            </a:r>
            <a:endParaRPr lang="de-DE" dirty="0"/>
          </a:p>
        </p:txBody>
      </p:sp>
      <p:sp>
        <p:nvSpPr>
          <p:cNvPr id="19" name="Zylinder 18"/>
          <p:cNvSpPr/>
          <p:nvPr/>
        </p:nvSpPr>
        <p:spPr>
          <a:xfrm rot="458340">
            <a:off x="1266609" y="3013687"/>
            <a:ext cx="1345284" cy="1412284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408717" y="3308791"/>
            <a:ext cx="11063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Fantasie/</a:t>
            </a:r>
          </a:p>
          <a:p>
            <a:r>
              <a:rPr lang="de-DE" dirty="0" smtClean="0"/>
              <a:t>Zukunft/</a:t>
            </a:r>
          </a:p>
          <a:p>
            <a:r>
              <a:rPr lang="de-DE" dirty="0" smtClean="0"/>
              <a:t>Sinn</a:t>
            </a:r>
            <a:endParaRPr lang="de-DE" dirty="0"/>
          </a:p>
        </p:txBody>
      </p:sp>
      <p:sp>
        <p:nvSpPr>
          <p:cNvPr id="24" name="Zylinder 23"/>
          <p:cNvSpPr/>
          <p:nvPr/>
        </p:nvSpPr>
        <p:spPr>
          <a:xfrm rot="353666">
            <a:off x="4912311" y="4032353"/>
            <a:ext cx="1387919" cy="923330"/>
          </a:xfrm>
          <a:prstGeom prst="can">
            <a:avLst>
              <a:gd name="adj" fmla="val 3777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5036997" y="4392393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Kontakte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79" y="188640"/>
            <a:ext cx="8493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9526"/>
            <a:ext cx="9144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Mennemeier\AppData\Local\Microsoft\Windows\Temporary Internet Files\Content.IE5\1V33NYXV\MC90007879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2028">
            <a:off x="1247046" y="2534554"/>
            <a:ext cx="2024402" cy="299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99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ylinder 1"/>
          <p:cNvSpPr/>
          <p:nvPr/>
        </p:nvSpPr>
        <p:spPr>
          <a:xfrm rot="282035">
            <a:off x="1068339" y="4212029"/>
            <a:ext cx="7773071" cy="1565403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 rot="16200000">
            <a:off x="-2989958" y="3211859"/>
            <a:ext cx="688538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Lebensgestaltung/ Unterrichtsgestaltung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71600" y="1556792"/>
            <a:ext cx="7702558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de-DE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ier Qualitäten des Lebens   -   Balance = Gesundheit</a:t>
            </a:r>
            <a:endParaRPr lang="de-DE" sz="900" b="1" u="sng" dirty="0" smtClean="0"/>
          </a:p>
          <a:p>
            <a:r>
              <a:rPr lang="de-DE" sz="900" i="1" dirty="0"/>
              <a:t>(nach </a:t>
            </a:r>
            <a:r>
              <a:rPr lang="de-DE" sz="900" i="1" dirty="0" err="1" smtClean="0"/>
              <a:t>Peseschkian</a:t>
            </a:r>
            <a:r>
              <a:rPr lang="de-DE" sz="900" i="1" dirty="0" smtClean="0"/>
              <a:t>)</a:t>
            </a:r>
            <a:endParaRPr lang="de-DE" sz="900" i="1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2243926" y="4410977"/>
            <a:ext cx="4923346" cy="4227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>
            <a:stCxn id="17" idx="3"/>
          </p:cNvCxnSpPr>
          <p:nvPr/>
        </p:nvCxnSpPr>
        <p:spPr>
          <a:xfrm>
            <a:off x="3982824" y="4408890"/>
            <a:ext cx="1309256" cy="4248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Würfel 15"/>
          <p:cNvSpPr/>
          <p:nvPr/>
        </p:nvSpPr>
        <p:spPr>
          <a:xfrm rot="237678">
            <a:off x="7001861" y="3382647"/>
            <a:ext cx="1408896" cy="1646892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7000543" y="4005064"/>
            <a:ext cx="111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Leistung</a:t>
            </a:r>
            <a:endParaRPr lang="de-DE" dirty="0"/>
          </a:p>
        </p:txBody>
      </p:sp>
      <p:sp>
        <p:nvSpPr>
          <p:cNvPr id="17" name="Würfel 16"/>
          <p:cNvSpPr/>
          <p:nvPr/>
        </p:nvSpPr>
        <p:spPr>
          <a:xfrm rot="371102">
            <a:off x="3422856" y="3587531"/>
            <a:ext cx="1417447" cy="835035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616167" y="3938279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Körper</a:t>
            </a:r>
            <a:endParaRPr lang="de-DE" dirty="0"/>
          </a:p>
        </p:txBody>
      </p:sp>
      <p:sp>
        <p:nvSpPr>
          <p:cNvPr id="19" name="Zylinder 18"/>
          <p:cNvSpPr/>
          <p:nvPr/>
        </p:nvSpPr>
        <p:spPr>
          <a:xfrm rot="458340">
            <a:off x="1266609" y="3085695"/>
            <a:ext cx="1345284" cy="1412284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408717" y="3380799"/>
            <a:ext cx="11063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Fantasie/</a:t>
            </a:r>
          </a:p>
          <a:p>
            <a:r>
              <a:rPr lang="de-DE" dirty="0" smtClean="0"/>
              <a:t>Zukunft/</a:t>
            </a:r>
          </a:p>
          <a:p>
            <a:r>
              <a:rPr lang="de-DE" dirty="0" smtClean="0"/>
              <a:t>Sinn</a:t>
            </a:r>
            <a:endParaRPr lang="de-DE" dirty="0"/>
          </a:p>
        </p:txBody>
      </p:sp>
      <p:sp>
        <p:nvSpPr>
          <p:cNvPr id="24" name="Zylinder 23"/>
          <p:cNvSpPr/>
          <p:nvPr/>
        </p:nvSpPr>
        <p:spPr>
          <a:xfrm rot="353666">
            <a:off x="4912311" y="4104361"/>
            <a:ext cx="1387919" cy="923330"/>
          </a:xfrm>
          <a:prstGeom prst="can">
            <a:avLst>
              <a:gd name="adj" fmla="val 3777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5036997" y="446440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Kontakte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79" y="188640"/>
            <a:ext cx="8493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9526"/>
            <a:ext cx="9144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Mennemeier\AppData\Local\Microsoft\Windows\Temporary Internet Files\Content.IE5\1V33NYXV\MC90007879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2028">
            <a:off x="1247046" y="2619284"/>
            <a:ext cx="2024402" cy="299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gende mit Pfeil nach unten 4"/>
          <p:cNvSpPr/>
          <p:nvPr/>
        </p:nvSpPr>
        <p:spPr>
          <a:xfrm>
            <a:off x="3203848" y="2348881"/>
            <a:ext cx="2016224" cy="1368152"/>
          </a:xfrm>
          <a:prstGeom prst="downArrowCallou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u="sng" dirty="0" smtClean="0"/>
              <a:t>Mittel der Sinne</a:t>
            </a:r>
          </a:p>
          <a:p>
            <a:pPr algn="ctr"/>
            <a:r>
              <a:rPr lang="de-DE" b="1" dirty="0" smtClean="0"/>
              <a:t>Gesundheit</a:t>
            </a:r>
          </a:p>
          <a:p>
            <a:pPr algn="ctr"/>
            <a:r>
              <a:rPr lang="de-DE" b="1" dirty="0" smtClean="0"/>
              <a:t>Körper-Identität</a:t>
            </a:r>
            <a:endParaRPr lang="de-DE" b="1" dirty="0"/>
          </a:p>
        </p:txBody>
      </p:sp>
      <p:sp>
        <p:nvSpPr>
          <p:cNvPr id="20" name="Textfeld 19"/>
          <p:cNvSpPr txBox="1"/>
          <p:nvPr/>
        </p:nvSpPr>
        <p:spPr>
          <a:xfrm>
            <a:off x="5316961" y="2591508"/>
            <a:ext cx="344838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Körpererleben, </a:t>
            </a:r>
          </a:p>
          <a:p>
            <a:r>
              <a:rPr lang="de-DE" dirty="0" smtClean="0"/>
              <a:t>Körper-Ich-Gefühl, Gesundheit,</a:t>
            </a:r>
          </a:p>
          <a:p>
            <a:r>
              <a:rPr lang="de-DE" dirty="0" smtClean="0"/>
              <a:t>Sinneseindrücke erleben</a:t>
            </a:r>
            <a:r>
              <a:rPr lang="de-DE" dirty="0"/>
              <a:t> </a:t>
            </a:r>
            <a:r>
              <a:rPr lang="de-DE" dirty="0" smtClean="0"/>
              <a:t>und</a:t>
            </a:r>
          </a:p>
          <a:p>
            <a:r>
              <a:rPr lang="de-DE" dirty="0" smtClean="0"/>
              <a:t>verarbeiten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24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ylinder 1"/>
          <p:cNvSpPr/>
          <p:nvPr/>
        </p:nvSpPr>
        <p:spPr>
          <a:xfrm rot="282035">
            <a:off x="1068339" y="4212029"/>
            <a:ext cx="7773071" cy="1565403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 rot="16200000">
            <a:off x="-2989958" y="3211859"/>
            <a:ext cx="688538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Lebensgestaltung/ Unterrichtsgestaltung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71600" y="1556792"/>
            <a:ext cx="7702558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de-DE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ier Qualitäten des Lebens   -   Balance = Gesundheit</a:t>
            </a:r>
            <a:endParaRPr lang="de-DE" sz="900" b="1" u="sng" dirty="0" smtClean="0"/>
          </a:p>
          <a:p>
            <a:r>
              <a:rPr lang="de-DE" sz="900" i="1" dirty="0"/>
              <a:t>(nach </a:t>
            </a:r>
            <a:r>
              <a:rPr lang="de-DE" sz="900" i="1" dirty="0" err="1" smtClean="0"/>
              <a:t>Peseschkian</a:t>
            </a:r>
            <a:r>
              <a:rPr lang="de-DE" sz="900" i="1" dirty="0" smtClean="0"/>
              <a:t>)</a:t>
            </a:r>
            <a:endParaRPr lang="de-DE" sz="900" i="1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2243926" y="4410977"/>
            <a:ext cx="4923346" cy="4227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>
            <a:stCxn id="17" idx="3"/>
          </p:cNvCxnSpPr>
          <p:nvPr/>
        </p:nvCxnSpPr>
        <p:spPr>
          <a:xfrm>
            <a:off x="3982824" y="4408890"/>
            <a:ext cx="1309256" cy="4248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Würfel 15"/>
          <p:cNvSpPr/>
          <p:nvPr/>
        </p:nvSpPr>
        <p:spPr>
          <a:xfrm rot="237678">
            <a:off x="7001861" y="3382647"/>
            <a:ext cx="1408896" cy="1646892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7000543" y="4005064"/>
            <a:ext cx="111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Leistung</a:t>
            </a:r>
            <a:endParaRPr lang="de-DE" dirty="0"/>
          </a:p>
        </p:txBody>
      </p:sp>
      <p:sp>
        <p:nvSpPr>
          <p:cNvPr id="17" name="Würfel 16"/>
          <p:cNvSpPr/>
          <p:nvPr/>
        </p:nvSpPr>
        <p:spPr>
          <a:xfrm rot="371102">
            <a:off x="3422856" y="3587531"/>
            <a:ext cx="1417447" cy="835035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616167" y="3938279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Körper</a:t>
            </a:r>
            <a:endParaRPr lang="de-DE" dirty="0"/>
          </a:p>
        </p:txBody>
      </p:sp>
      <p:sp>
        <p:nvSpPr>
          <p:cNvPr id="19" name="Zylinder 18"/>
          <p:cNvSpPr/>
          <p:nvPr/>
        </p:nvSpPr>
        <p:spPr>
          <a:xfrm rot="458340">
            <a:off x="1266609" y="3085695"/>
            <a:ext cx="1345284" cy="1412284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408717" y="3380799"/>
            <a:ext cx="11063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Fantasie/</a:t>
            </a:r>
          </a:p>
          <a:p>
            <a:r>
              <a:rPr lang="de-DE" dirty="0" smtClean="0"/>
              <a:t>Zukunft/</a:t>
            </a:r>
          </a:p>
          <a:p>
            <a:r>
              <a:rPr lang="de-DE" dirty="0" smtClean="0"/>
              <a:t>Sinn</a:t>
            </a:r>
            <a:endParaRPr lang="de-DE" dirty="0"/>
          </a:p>
        </p:txBody>
      </p:sp>
      <p:sp>
        <p:nvSpPr>
          <p:cNvPr id="24" name="Zylinder 23"/>
          <p:cNvSpPr/>
          <p:nvPr/>
        </p:nvSpPr>
        <p:spPr>
          <a:xfrm rot="353666">
            <a:off x="4912311" y="4104361"/>
            <a:ext cx="1387919" cy="923330"/>
          </a:xfrm>
          <a:prstGeom prst="can">
            <a:avLst>
              <a:gd name="adj" fmla="val 3777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5036997" y="446440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Kontakte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79" y="188640"/>
            <a:ext cx="8493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9526"/>
            <a:ext cx="9144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Mennemeier\AppData\Local\Microsoft\Windows\Temporary Internet Files\Content.IE5\1V33NYXV\MC90007879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2028">
            <a:off x="1247046" y="2619284"/>
            <a:ext cx="2024402" cy="299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gende mit Pfeil nach unten 4"/>
          <p:cNvSpPr/>
          <p:nvPr/>
        </p:nvSpPr>
        <p:spPr>
          <a:xfrm>
            <a:off x="6487988" y="2156956"/>
            <a:ext cx="2548508" cy="1488068"/>
          </a:xfrm>
          <a:prstGeom prst="downArrowCallou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u="sng" dirty="0" smtClean="0"/>
              <a:t>Mittel des Verstandes:</a:t>
            </a:r>
          </a:p>
          <a:p>
            <a:pPr algn="ctr"/>
            <a:r>
              <a:rPr lang="de-DE" dirty="0" smtClean="0"/>
              <a:t>Beruf/ Pflichten</a:t>
            </a:r>
          </a:p>
          <a:p>
            <a:pPr algn="ctr"/>
            <a:r>
              <a:rPr lang="de-DE" dirty="0" smtClean="0"/>
              <a:t>Identität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5036997" y="4565922"/>
            <a:ext cx="3888432" cy="192360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e-DE" sz="1700" dirty="0" smtClean="0"/>
              <a:t>Fähigkeit, seine Lernmöglichkeiten zu nutzen und einzusetzen, zu lernen und zu lehren/Modifizierung von Leistungsnormen/ Denken und Verstand ermöglichen, systematisch und gezielt, Probleme zu lösen und Leistung zu optimieren.</a:t>
            </a:r>
            <a:endParaRPr lang="de-DE" sz="1700" dirty="0"/>
          </a:p>
        </p:txBody>
      </p:sp>
    </p:spTree>
    <p:extLst>
      <p:ext uri="{BB962C8B-B14F-4D97-AF65-F5344CB8AC3E}">
        <p14:creationId xmlns:p14="http://schemas.microsoft.com/office/powerpoint/2010/main" val="255636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ylinder 1"/>
          <p:cNvSpPr/>
          <p:nvPr/>
        </p:nvSpPr>
        <p:spPr>
          <a:xfrm rot="282035">
            <a:off x="1068339" y="4212029"/>
            <a:ext cx="7773071" cy="1565403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 rot="16200000">
            <a:off x="-2989958" y="3211859"/>
            <a:ext cx="688538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Lebensgestaltung/ Unterrichtsgestaltung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71600" y="1556792"/>
            <a:ext cx="7702558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de-DE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ier Qualitäten des Lebens   -   Balance = Gesundheit</a:t>
            </a:r>
            <a:endParaRPr lang="de-DE" sz="900" b="1" u="sng" dirty="0" smtClean="0"/>
          </a:p>
          <a:p>
            <a:r>
              <a:rPr lang="de-DE" sz="900" i="1" dirty="0"/>
              <a:t>(nach </a:t>
            </a:r>
            <a:r>
              <a:rPr lang="de-DE" sz="900" i="1" dirty="0" err="1" smtClean="0"/>
              <a:t>Peseschkian</a:t>
            </a:r>
            <a:r>
              <a:rPr lang="de-DE" sz="900" i="1" dirty="0" smtClean="0"/>
              <a:t>)</a:t>
            </a:r>
            <a:endParaRPr lang="de-DE" sz="900" i="1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2243926" y="4410977"/>
            <a:ext cx="4923346" cy="4227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>
            <a:stCxn id="17" idx="3"/>
          </p:cNvCxnSpPr>
          <p:nvPr/>
        </p:nvCxnSpPr>
        <p:spPr>
          <a:xfrm>
            <a:off x="3982824" y="4408890"/>
            <a:ext cx="1309256" cy="4248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Würfel 15"/>
          <p:cNvSpPr/>
          <p:nvPr/>
        </p:nvSpPr>
        <p:spPr>
          <a:xfrm rot="237678">
            <a:off x="7001861" y="3382647"/>
            <a:ext cx="1408896" cy="1646892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7000543" y="4005064"/>
            <a:ext cx="111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Leistung</a:t>
            </a:r>
            <a:endParaRPr lang="de-DE" dirty="0"/>
          </a:p>
        </p:txBody>
      </p:sp>
      <p:sp>
        <p:nvSpPr>
          <p:cNvPr id="17" name="Würfel 16"/>
          <p:cNvSpPr/>
          <p:nvPr/>
        </p:nvSpPr>
        <p:spPr>
          <a:xfrm rot="371102">
            <a:off x="3422856" y="3587531"/>
            <a:ext cx="1417447" cy="835035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616167" y="3938279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Körper</a:t>
            </a:r>
            <a:endParaRPr lang="de-DE" dirty="0"/>
          </a:p>
        </p:txBody>
      </p:sp>
      <p:sp>
        <p:nvSpPr>
          <p:cNvPr id="19" name="Zylinder 18"/>
          <p:cNvSpPr/>
          <p:nvPr/>
        </p:nvSpPr>
        <p:spPr>
          <a:xfrm rot="458340">
            <a:off x="1266609" y="3085695"/>
            <a:ext cx="1345284" cy="1412284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408717" y="3380799"/>
            <a:ext cx="11063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Fantasie/</a:t>
            </a:r>
          </a:p>
          <a:p>
            <a:r>
              <a:rPr lang="de-DE" dirty="0" smtClean="0"/>
              <a:t>Zukunft/</a:t>
            </a:r>
          </a:p>
          <a:p>
            <a:r>
              <a:rPr lang="de-DE" dirty="0" smtClean="0"/>
              <a:t>Sinn</a:t>
            </a:r>
            <a:endParaRPr lang="de-DE" dirty="0"/>
          </a:p>
        </p:txBody>
      </p:sp>
      <p:sp>
        <p:nvSpPr>
          <p:cNvPr id="24" name="Zylinder 23"/>
          <p:cNvSpPr/>
          <p:nvPr/>
        </p:nvSpPr>
        <p:spPr>
          <a:xfrm rot="353666">
            <a:off x="4912311" y="4104361"/>
            <a:ext cx="1387919" cy="923330"/>
          </a:xfrm>
          <a:prstGeom prst="can">
            <a:avLst>
              <a:gd name="adj" fmla="val 3777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5036997" y="446440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Kontakte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79" y="188640"/>
            <a:ext cx="8493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9526"/>
            <a:ext cx="9144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Mennemeier\AppData\Local\Microsoft\Windows\Temporary Internet Files\Content.IE5\1V33NYXV\MC90007879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2028">
            <a:off x="1247046" y="2619284"/>
            <a:ext cx="2024402" cy="299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gende mit Pfeil nach oben 9"/>
          <p:cNvSpPr/>
          <p:nvPr/>
        </p:nvSpPr>
        <p:spPr>
          <a:xfrm>
            <a:off x="4211960" y="4833733"/>
            <a:ext cx="2662690" cy="1547596"/>
          </a:xfrm>
          <a:prstGeom prst="upArrowCallou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u="sng" dirty="0"/>
              <a:t>Mittel der Tradition</a:t>
            </a:r>
          </a:p>
          <a:p>
            <a:pPr algn="ctr"/>
            <a:r>
              <a:rPr lang="de-DE" dirty="0"/>
              <a:t>Familie – Mitmenschen</a:t>
            </a:r>
          </a:p>
          <a:p>
            <a:pPr algn="ctr"/>
            <a:r>
              <a:rPr lang="de-DE" dirty="0" smtClean="0"/>
              <a:t>Identität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4248228" y="2166499"/>
            <a:ext cx="3312767" cy="166199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700" dirty="0" smtClean="0"/>
              <a:t>Soziale Beziehungen aufnehmen </a:t>
            </a:r>
          </a:p>
          <a:p>
            <a:r>
              <a:rPr lang="de-DE" sz="1700" dirty="0" smtClean="0"/>
              <a:t>und pflegen/ Beziehung zu sich </a:t>
            </a:r>
          </a:p>
          <a:p>
            <a:r>
              <a:rPr lang="de-DE" sz="1700" dirty="0" smtClean="0"/>
              <a:t>selbst, Partner, Familie, Nachbarn, andere Menschen und Gruppen, Schichten, Kulturen…</a:t>
            </a:r>
            <a:endParaRPr lang="de-DE" sz="1700" dirty="0"/>
          </a:p>
        </p:txBody>
      </p:sp>
    </p:spTree>
    <p:extLst>
      <p:ext uri="{BB962C8B-B14F-4D97-AF65-F5344CB8AC3E}">
        <p14:creationId xmlns:p14="http://schemas.microsoft.com/office/powerpoint/2010/main" val="322188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ylinder 1"/>
          <p:cNvSpPr/>
          <p:nvPr/>
        </p:nvSpPr>
        <p:spPr>
          <a:xfrm rot="282035">
            <a:off x="1068339" y="4212029"/>
            <a:ext cx="7773071" cy="1565403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 rot="16200000">
            <a:off x="-2989958" y="3211859"/>
            <a:ext cx="688538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Lebensgestaltung/ Unterrichtsgestaltung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71600" y="1556792"/>
            <a:ext cx="7702558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de-DE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ier Qualitäten des Lebens   -   Balance = Gesundheit</a:t>
            </a:r>
            <a:endParaRPr lang="de-DE" sz="900" b="1" u="sng" dirty="0" smtClean="0"/>
          </a:p>
          <a:p>
            <a:r>
              <a:rPr lang="de-DE" sz="900" i="1" dirty="0"/>
              <a:t>(nach </a:t>
            </a:r>
            <a:r>
              <a:rPr lang="de-DE" sz="900" i="1" dirty="0" err="1" smtClean="0"/>
              <a:t>Peseschkian</a:t>
            </a:r>
            <a:r>
              <a:rPr lang="de-DE" sz="900" i="1" dirty="0" smtClean="0"/>
              <a:t>)</a:t>
            </a:r>
            <a:endParaRPr lang="de-DE" sz="900" i="1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2243926" y="4410977"/>
            <a:ext cx="4923346" cy="4227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>
            <a:stCxn id="17" idx="3"/>
          </p:cNvCxnSpPr>
          <p:nvPr/>
        </p:nvCxnSpPr>
        <p:spPr>
          <a:xfrm>
            <a:off x="3982824" y="4408890"/>
            <a:ext cx="1309256" cy="4248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Würfel 15"/>
          <p:cNvSpPr/>
          <p:nvPr/>
        </p:nvSpPr>
        <p:spPr>
          <a:xfrm rot="237678">
            <a:off x="7001861" y="3382647"/>
            <a:ext cx="1408896" cy="1646892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7000543" y="4005064"/>
            <a:ext cx="111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Leistung</a:t>
            </a:r>
            <a:endParaRPr lang="de-DE" dirty="0"/>
          </a:p>
        </p:txBody>
      </p:sp>
      <p:sp>
        <p:nvSpPr>
          <p:cNvPr id="17" name="Würfel 16"/>
          <p:cNvSpPr/>
          <p:nvPr/>
        </p:nvSpPr>
        <p:spPr>
          <a:xfrm rot="371102">
            <a:off x="3422856" y="3587531"/>
            <a:ext cx="1417447" cy="835035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616167" y="3938279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Körper</a:t>
            </a:r>
            <a:endParaRPr lang="de-DE" dirty="0"/>
          </a:p>
        </p:txBody>
      </p:sp>
      <p:sp>
        <p:nvSpPr>
          <p:cNvPr id="19" name="Zylinder 18"/>
          <p:cNvSpPr/>
          <p:nvPr/>
        </p:nvSpPr>
        <p:spPr>
          <a:xfrm rot="458340">
            <a:off x="1266609" y="3085695"/>
            <a:ext cx="1345284" cy="1412284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408717" y="3380799"/>
            <a:ext cx="11063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Fantasie/</a:t>
            </a:r>
          </a:p>
          <a:p>
            <a:r>
              <a:rPr lang="de-DE" dirty="0" smtClean="0"/>
              <a:t>Zukunft/</a:t>
            </a:r>
          </a:p>
          <a:p>
            <a:r>
              <a:rPr lang="de-DE" dirty="0" smtClean="0"/>
              <a:t>Sinn</a:t>
            </a:r>
            <a:endParaRPr lang="de-DE" dirty="0"/>
          </a:p>
        </p:txBody>
      </p:sp>
      <p:sp>
        <p:nvSpPr>
          <p:cNvPr id="24" name="Zylinder 23"/>
          <p:cNvSpPr/>
          <p:nvPr/>
        </p:nvSpPr>
        <p:spPr>
          <a:xfrm rot="353666">
            <a:off x="4912311" y="4104361"/>
            <a:ext cx="1387919" cy="923330"/>
          </a:xfrm>
          <a:prstGeom prst="can">
            <a:avLst>
              <a:gd name="adj" fmla="val 3777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5036997" y="446440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Kontakte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79" y="188640"/>
            <a:ext cx="8493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9526"/>
            <a:ext cx="9144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gende mit Pfeil nach oben 4"/>
          <p:cNvSpPr/>
          <p:nvPr/>
        </p:nvSpPr>
        <p:spPr>
          <a:xfrm>
            <a:off x="827584" y="4333746"/>
            <a:ext cx="2376264" cy="1831558"/>
          </a:xfrm>
          <a:prstGeom prst="upArrowCallou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u="sng" dirty="0" smtClean="0">
                <a:solidFill>
                  <a:schemeClr val="accent3"/>
                </a:solidFill>
              </a:rPr>
              <a:t>Mittel der Intuition</a:t>
            </a:r>
          </a:p>
          <a:p>
            <a:pPr algn="ctr"/>
            <a:r>
              <a:rPr lang="de-DE" b="1" dirty="0" smtClean="0"/>
              <a:t>Zukunft</a:t>
            </a:r>
          </a:p>
          <a:p>
            <a:pPr algn="ctr"/>
            <a:r>
              <a:rPr lang="de-DE" b="1" dirty="0" smtClean="0"/>
              <a:t>Identität</a:t>
            </a:r>
            <a:endParaRPr lang="de-DE" b="1" dirty="0"/>
          </a:p>
        </p:txBody>
      </p:sp>
      <p:pic>
        <p:nvPicPr>
          <p:cNvPr id="5124" name="Picture 4" descr="C:\Users\Mennemeier\AppData\Local\Microsoft\Windows\Temporary Internet Files\Content.IE5\1V33NYXV\MC90007879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2028">
            <a:off x="1247046" y="2619284"/>
            <a:ext cx="2024402" cy="299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899592" y="5076237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smtClean="0">
                <a:solidFill>
                  <a:schemeClr val="bg1"/>
                </a:solidFill>
              </a:rPr>
              <a:t>Mittel der Intuition</a:t>
            </a:r>
            <a:endParaRPr lang="de-DE" b="1" u="sng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148926" y="2156956"/>
            <a:ext cx="3039455" cy="1138773"/>
          </a:xfrm>
          <a:prstGeom prst="rect">
            <a:avLst/>
          </a:prstGeom>
          <a:solidFill>
            <a:srgbClr val="9966FF"/>
          </a:solidFill>
        </p:spPr>
        <p:txBody>
          <a:bodyPr wrap="square" rtlCol="0">
            <a:spAutoFit/>
          </a:bodyPr>
          <a:lstStyle/>
          <a:p>
            <a:r>
              <a:rPr lang="de-DE" sz="1700" dirty="0" smtClean="0"/>
              <a:t>Intuitive und fantasievolle</a:t>
            </a:r>
          </a:p>
          <a:p>
            <a:r>
              <a:rPr lang="de-DE" sz="1700" dirty="0" smtClean="0"/>
              <a:t>Ressourcen nutzen, um Ziele</a:t>
            </a:r>
          </a:p>
          <a:p>
            <a:r>
              <a:rPr lang="de-DE" sz="1700" dirty="0" smtClean="0"/>
              <a:t>Optimistisch und sinngebend </a:t>
            </a:r>
          </a:p>
          <a:p>
            <a:r>
              <a:rPr lang="de-DE" sz="1700" dirty="0" smtClean="0"/>
              <a:t>Zu entwerfen</a:t>
            </a:r>
            <a:endParaRPr lang="de-DE" sz="1700" dirty="0"/>
          </a:p>
        </p:txBody>
      </p:sp>
    </p:spTree>
    <p:extLst>
      <p:ext uri="{BB962C8B-B14F-4D97-AF65-F5344CB8AC3E}">
        <p14:creationId xmlns:p14="http://schemas.microsoft.com/office/powerpoint/2010/main" val="34663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699" y="44624"/>
            <a:ext cx="6221685" cy="667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 rot="16200000">
            <a:off x="-2925450" y="3176970"/>
            <a:ext cx="6858001" cy="504057"/>
          </a:xfrm>
          <a:solidFill>
            <a:srgbClr val="FFFF66"/>
          </a:solidFill>
        </p:spPr>
        <p:txBody>
          <a:bodyPr/>
          <a:lstStyle/>
          <a:p>
            <a:r>
              <a:rPr lang="de-DE" dirty="0" smtClean="0"/>
              <a:t>Einleitung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827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ylinder 1"/>
          <p:cNvSpPr/>
          <p:nvPr/>
        </p:nvSpPr>
        <p:spPr>
          <a:xfrm rot="282035">
            <a:off x="1068339" y="3774387"/>
            <a:ext cx="7773071" cy="1565403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 rot="16200000">
            <a:off x="-2989958" y="3211859"/>
            <a:ext cx="688538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Lebensgestaltung/ Unterrichtsgestaltung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71600" y="1556792"/>
            <a:ext cx="7702558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de-DE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ier Qualitäten des Lebens   -   Balance = Gesundheit</a:t>
            </a:r>
            <a:endParaRPr lang="de-DE" sz="900" b="1" u="sng" dirty="0" smtClean="0"/>
          </a:p>
          <a:p>
            <a:r>
              <a:rPr lang="de-DE" sz="900" i="1" dirty="0"/>
              <a:t>(nach </a:t>
            </a:r>
            <a:r>
              <a:rPr lang="de-DE" sz="900" i="1" dirty="0" err="1" smtClean="0"/>
              <a:t>Peseschkian</a:t>
            </a:r>
            <a:r>
              <a:rPr lang="de-DE" sz="900" i="1" dirty="0" smtClean="0"/>
              <a:t>)</a:t>
            </a:r>
            <a:endParaRPr lang="de-DE" sz="900" i="1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2243926" y="3973335"/>
            <a:ext cx="4923346" cy="4227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>
            <a:stCxn id="17" idx="3"/>
          </p:cNvCxnSpPr>
          <p:nvPr/>
        </p:nvCxnSpPr>
        <p:spPr>
          <a:xfrm>
            <a:off x="3982824" y="3971248"/>
            <a:ext cx="1309256" cy="4248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Würfel 15"/>
          <p:cNvSpPr/>
          <p:nvPr/>
        </p:nvSpPr>
        <p:spPr>
          <a:xfrm rot="237678">
            <a:off x="7001861" y="2945005"/>
            <a:ext cx="1408896" cy="1646892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 rot="207813">
            <a:off x="7000543" y="3567422"/>
            <a:ext cx="111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Leistung</a:t>
            </a:r>
            <a:endParaRPr lang="de-DE" dirty="0"/>
          </a:p>
        </p:txBody>
      </p:sp>
      <p:sp>
        <p:nvSpPr>
          <p:cNvPr id="17" name="Würfel 16"/>
          <p:cNvSpPr/>
          <p:nvPr/>
        </p:nvSpPr>
        <p:spPr>
          <a:xfrm rot="371102">
            <a:off x="3422856" y="3149889"/>
            <a:ext cx="1417447" cy="835035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 rot="293056">
            <a:off x="3616167" y="3500637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Körper</a:t>
            </a:r>
            <a:endParaRPr lang="de-DE" dirty="0"/>
          </a:p>
        </p:txBody>
      </p:sp>
      <p:sp>
        <p:nvSpPr>
          <p:cNvPr id="19" name="Zylinder 18"/>
          <p:cNvSpPr/>
          <p:nvPr/>
        </p:nvSpPr>
        <p:spPr>
          <a:xfrm rot="458340">
            <a:off x="1266609" y="2648053"/>
            <a:ext cx="1345284" cy="1412284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408717" y="2943157"/>
            <a:ext cx="11063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Fantasie/</a:t>
            </a:r>
          </a:p>
          <a:p>
            <a:r>
              <a:rPr lang="de-DE" dirty="0" smtClean="0"/>
              <a:t>Zukunft/</a:t>
            </a:r>
          </a:p>
          <a:p>
            <a:r>
              <a:rPr lang="de-DE" dirty="0" smtClean="0"/>
              <a:t>Sinn</a:t>
            </a:r>
            <a:endParaRPr lang="de-DE" dirty="0"/>
          </a:p>
        </p:txBody>
      </p:sp>
      <p:sp>
        <p:nvSpPr>
          <p:cNvPr id="24" name="Zylinder 23"/>
          <p:cNvSpPr/>
          <p:nvPr/>
        </p:nvSpPr>
        <p:spPr>
          <a:xfrm rot="353666">
            <a:off x="4912311" y="3666719"/>
            <a:ext cx="1387919" cy="923330"/>
          </a:xfrm>
          <a:prstGeom prst="can">
            <a:avLst>
              <a:gd name="adj" fmla="val 3777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 rot="427018">
            <a:off x="5036997" y="4026759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Kontakte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79" y="188640"/>
            <a:ext cx="8493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89526"/>
            <a:ext cx="9144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Mennemeier\AppData\Local\Microsoft\Windows\Temporary Internet Files\Content.IE5\1V33NYXV\MC90007879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2028">
            <a:off x="1247046" y="2189900"/>
            <a:ext cx="2024402" cy="299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852240" y="5530006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für einseitige Entwicklungen sensibel werden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de-DE" dirty="0" smtClean="0"/>
              <a:t>Symptome, (unbewusste) Verhaltensweisen  sind häufig der Versuch, </a:t>
            </a:r>
          </a:p>
          <a:p>
            <a:r>
              <a:rPr lang="de-DE" dirty="0"/>
              <a:t> </a:t>
            </a:r>
            <a:r>
              <a:rPr lang="de-DE" dirty="0" smtClean="0"/>
              <a:t>    die Balance wieder herzustellen!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677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8"/>
            <a:ext cx="424847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6371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 rot="16200000">
            <a:off x="-3032346" y="3211859"/>
            <a:ext cx="6885386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Lebensgestaltung/ Unterrichtsgestaltung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80" y="220910"/>
            <a:ext cx="8502819" cy="637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55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" y="653637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© Vera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</a:rPr>
              <a:t>Mennemeier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, April 2014    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</a:rPr>
              <a:t>Thoméestraße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 2     34117 Kassel     www.praxis-vera-mennemeier.de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 rot="16200000">
            <a:off x="-2961208" y="3207213"/>
            <a:ext cx="687609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Gestaltung 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von 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Begegnung</a:t>
            </a:r>
            <a:endParaRPr lang="de-DE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7785"/>
            <a:ext cx="5688632" cy="6368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49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3764"/>
            <a:ext cx="4752528" cy="67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 rot="16200000">
            <a:off x="-2961208" y="3207213"/>
            <a:ext cx="687609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Gestaltung 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von 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Begegnung</a:t>
            </a:r>
            <a:endParaRPr lang="de-DE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602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94382"/>
            <a:ext cx="8493125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23" y="260648"/>
            <a:ext cx="8372652" cy="6427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 rot="16200000">
            <a:off x="-2961208" y="3207213"/>
            <a:ext cx="687609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Gestaltung 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von 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Begegnung</a:t>
            </a:r>
            <a:endParaRPr lang="de-DE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60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1" y="116632"/>
            <a:ext cx="849312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976329" y="4982639"/>
            <a:ext cx="491615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accent5"/>
                </a:solidFill>
              </a:rPr>
              <a:t>Lehrer – Mitmenschen</a:t>
            </a:r>
            <a:r>
              <a:rPr lang="de-DE" sz="1400" dirty="0" smtClean="0"/>
              <a:t> </a:t>
            </a:r>
            <a:r>
              <a:rPr lang="de-DE" sz="1000" i="1" dirty="0" smtClean="0"/>
              <a:t>(Eltern/ Hausmeister/Showmaster…)</a:t>
            </a:r>
            <a:endParaRPr lang="de-DE" sz="1000" i="1" dirty="0"/>
          </a:p>
        </p:txBody>
      </p:sp>
      <p:sp>
        <p:nvSpPr>
          <p:cNvPr id="6" name="Textfeld 5"/>
          <p:cNvSpPr txBox="1"/>
          <p:nvPr/>
        </p:nvSpPr>
        <p:spPr>
          <a:xfrm>
            <a:off x="5480708" y="4203594"/>
            <a:ext cx="24482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accent5"/>
                </a:solidFill>
              </a:rPr>
              <a:t>Lehrer untereinander</a:t>
            </a:r>
            <a:endParaRPr lang="de-DE" sz="1400" dirty="0">
              <a:solidFill>
                <a:schemeClr val="accent5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074840" y="2768080"/>
            <a:ext cx="15052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accent5"/>
                </a:solidFill>
              </a:rPr>
              <a:t>Lehrer - Schüler</a:t>
            </a:r>
            <a:endParaRPr lang="de-DE" sz="1400" dirty="0">
              <a:solidFill>
                <a:schemeClr val="accent5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643161" y="3533176"/>
            <a:ext cx="1582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Kollegiale</a:t>
            </a:r>
          </a:p>
          <a:p>
            <a:pPr algn="ctr"/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Partnerschaft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020022" y="4077582"/>
            <a:ext cx="22322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accent5"/>
                </a:solidFill>
              </a:rPr>
              <a:t>Lehrer – </a:t>
            </a:r>
          </a:p>
          <a:p>
            <a:pPr algn="ctr"/>
            <a:r>
              <a:rPr lang="de-DE" sz="1400" dirty="0" smtClean="0">
                <a:solidFill>
                  <a:schemeClr val="accent5"/>
                </a:solidFill>
              </a:rPr>
              <a:t>Weltanschauung Religion</a:t>
            </a:r>
            <a:endParaRPr lang="de-DE" sz="1400" dirty="0">
              <a:solidFill>
                <a:schemeClr val="accent5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 rot="18976852">
            <a:off x="4087938" y="3369365"/>
            <a:ext cx="1296000" cy="12960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475289" y="3257618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ICH</a:t>
            </a:r>
            <a:endParaRPr lang="de-DE" sz="1400" dirty="0"/>
          </a:p>
        </p:txBody>
      </p:sp>
      <p:sp>
        <p:nvSpPr>
          <p:cNvPr id="11" name="Textfeld 10"/>
          <p:cNvSpPr txBox="1"/>
          <p:nvPr/>
        </p:nvSpPr>
        <p:spPr>
          <a:xfrm>
            <a:off x="5044516" y="3863476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DU</a:t>
            </a:r>
            <a:endParaRPr lang="de-DE" sz="1400" dirty="0"/>
          </a:p>
        </p:txBody>
      </p:sp>
      <p:sp>
        <p:nvSpPr>
          <p:cNvPr id="12" name="Textfeld 11"/>
          <p:cNvSpPr txBox="1"/>
          <p:nvPr/>
        </p:nvSpPr>
        <p:spPr>
          <a:xfrm>
            <a:off x="4442936" y="4409746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WIR</a:t>
            </a:r>
            <a:endParaRPr lang="de-DE" sz="1400" dirty="0"/>
          </a:p>
        </p:txBody>
      </p:sp>
      <p:sp>
        <p:nvSpPr>
          <p:cNvPr id="13" name="Textfeld 12"/>
          <p:cNvSpPr txBox="1"/>
          <p:nvPr/>
        </p:nvSpPr>
        <p:spPr>
          <a:xfrm>
            <a:off x="3851677" y="3853427"/>
            <a:ext cx="864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UR-WIR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2265604" y="3444586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Menschenbild</a:t>
            </a:r>
          </a:p>
          <a:p>
            <a:pPr algn="ctr"/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Leitbilder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047661" y="5275783"/>
            <a:ext cx="1401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Soziale </a:t>
            </a:r>
          </a:p>
          <a:p>
            <a:pPr algn="ctr"/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Kompetenz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8" name="Picture 10" descr="C:\Users\Mennemeier\AppData\Local\Microsoft\Windows\Temporary Internet Files\Content.IE5\66882X5Q\MC90029751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316" y="5290580"/>
            <a:ext cx="1505273" cy="98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4135827" y="2453917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Selbstwert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24" y="3257619"/>
            <a:ext cx="1594136" cy="94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 descr="C:\Users\Mennemeier\AppData\Local\Microsoft\Windows\Temporary Internet Files\Content.IE5\WDG6R02C\MC90029756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647" y="3343737"/>
            <a:ext cx="1821485" cy="95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Mennemeier\AppData\Local\Microsoft\Windows\Temporary Internet Files\Content.IE5\1V33NYXV\MC90008892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308" y="1988840"/>
            <a:ext cx="1191924" cy="142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956637" y="1268760"/>
            <a:ext cx="6972343" cy="6001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Vier Vorbilddimensionen - bezogen auf Schüler</a:t>
            </a:r>
          </a:p>
          <a:p>
            <a:r>
              <a:rPr lang="de-DE" sz="900" i="1" dirty="0" smtClean="0"/>
              <a:t>(nach </a:t>
            </a:r>
            <a:r>
              <a:rPr lang="de-DE" sz="900" i="1" dirty="0" err="1" smtClean="0"/>
              <a:t>Peseschkian</a:t>
            </a:r>
            <a:r>
              <a:rPr lang="de-DE" sz="900" i="1" dirty="0" smtClean="0"/>
              <a:t> – abgewandelt  durch V. </a:t>
            </a:r>
            <a:r>
              <a:rPr lang="de-DE" sz="900" i="1" dirty="0" err="1" smtClean="0"/>
              <a:t>Mennemeier</a:t>
            </a:r>
            <a:r>
              <a:rPr lang="de-DE" sz="900" i="1" dirty="0" smtClean="0"/>
              <a:t> 2014)</a:t>
            </a:r>
            <a:endParaRPr lang="de-DE" sz="900" i="1" dirty="0"/>
          </a:p>
        </p:txBody>
      </p:sp>
      <p:sp>
        <p:nvSpPr>
          <p:cNvPr id="33" name="Textfeld 32"/>
          <p:cNvSpPr txBox="1"/>
          <p:nvPr/>
        </p:nvSpPr>
        <p:spPr>
          <a:xfrm>
            <a:off x="1" y="6525344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© Vera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</a:rPr>
              <a:t>Mennemeier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, April 2014    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</a:rPr>
              <a:t>Thoméestraße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 2     34117 Kassel     www.praxis-vera-mennemeier.de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 rot="16200000">
            <a:off x="-2961208" y="3207213"/>
            <a:ext cx="687609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Gestaltung 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von 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Begegnung</a:t>
            </a:r>
            <a:endParaRPr lang="de-DE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201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3" grpId="0"/>
      <p:bldP spid="9" grpId="0" animBg="1"/>
      <p:bldP spid="15" grpId="0"/>
      <p:bldP spid="16" grpId="0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6582544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solidFill>
                  <a:schemeClr val="bg1">
                    <a:lumMod val="50000"/>
                  </a:schemeClr>
                </a:solidFill>
              </a:rPr>
              <a:t>© Newsletter Nr.9 Erziehung – Mein Kind zwischen Entmutigung und Ermutigung – Akademie für Individualpsychologie</a:t>
            </a:r>
            <a:endParaRPr lang="de-DE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251458" y="2060848"/>
            <a:ext cx="38733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400" b="1" u="sng" dirty="0" err="1" smtClean="0"/>
              <a:t>Entmutigung</a:t>
            </a:r>
            <a:r>
              <a:rPr lang="de-DE" sz="2400" u="sng" dirty="0" err="1" smtClean="0"/>
              <a:t>s</a:t>
            </a:r>
            <a:r>
              <a:rPr lang="de-DE" sz="2400" u="sng" dirty="0" smtClean="0"/>
              <a:t> - Anzeichen</a:t>
            </a:r>
            <a:endParaRPr lang="de-DE" sz="2400" u="sng" dirty="0"/>
          </a:p>
        </p:txBody>
      </p:sp>
      <p:sp>
        <p:nvSpPr>
          <p:cNvPr id="11" name="Textfeld 10"/>
          <p:cNvSpPr txBox="1"/>
          <p:nvPr/>
        </p:nvSpPr>
        <p:spPr>
          <a:xfrm rot="16200000">
            <a:off x="-2989957" y="3211859"/>
            <a:ext cx="688538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das Konzept der </a:t>
            </a:r>
            <a:r>
              <a:rPr lang="de-DE" sz="24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Ermutigung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" y="44624"/>
            <a:ext cx="8493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1251457" y="2852936"/>
            <a:ext cx="627287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400" b="1" u="sng" dirty="0" smtClean="0"/>
              <a:t>Kompensationsversuche bei Entmutigung</a:t>
            </a:r>
            <a:endParaRPr lang="de-DE" sz="2400" u="sng" dirty="0"/>
          </a:p>
        </p:txBody>
      </p:sp>
      <p:sp>
        <p:nvSpPr>
          <p:cNvPr id="22" name="Textfeld 21"/>
          <p:cNvSpPr txBox="1"/>
          <p:nvPr/>
        </p:nvSpPr>
        <p:spPr>
          <a:xfrm>
            <a:off x="1251458" y="3717032"/>
            <a:ext cx="487184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400" u="sng" dirty="0" smtClean="0"/>
              <a:t>Übertragene Gefühle und Impulse</a:t>
            </a:r>
            <a:endParaRPr lang="de-DE" sz="2400" u="sng" dirty="0"/>
          </a:p>
        </p:txBody>
      </p:sp>
      <p:sp>
        <p:nvSpPr>
          <p:cNvPr id="23" name="Textfeld 22"/>
          <p:cNvSpPr txBox="1"/>
          <p:nvPr/>
        </p:nvSpPr>
        <p:spPr>
          <a:xfrm>
            <a:off x="1251458" y="4581128"/>
            <a:ext cx="335656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400" u="sng" dirty="0" smtClean="0"/>
              <a:t>ratsame Interventionen</a:t>
            </a:r>
            <a:endParaRPr lang="de-DE" sz="2400" u="sng" dirty="0"/>
          </a:p>
        </p:txBody>
      </p:sp>
    </p:spTree>
    <p:extLst>
      <p:ext uri="{BB962C8B-B14F-4D97-AF65-F5344CB8AC3E}">
        <p14:creationId xmlns:p14="http://schemas.microsoft.com/office/powerpoint/2010/main" val="58639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6582544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solidFill>
                  <a:schemeClr val="bg1">
                    <a:lumMod val="50000"/>
                  </a:schemeClr>
                </a:solidFill>
              </a:rPr>
              <a:t>© Newsletter Nr.9 Erziehung – Mein Kind zwischen Entmutigung und Ermutigung – Akademie für Individualpsychologie</a:t>
            </a:r>
            <a:endParaRPr lang="de-DE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 rot="16200000">
            <a:off x="-2989957" y="3211859"/>
            <a:ext cx="688538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das Konzept der </a:t>
            </a:r>
            <a:r>
              <a:rPr lang="de-DE" sz="24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Ermutigung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" y="44624"/>
            <a:ext cx="8493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1115616" y="1855636"/>
            <a:ext cx="6537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Der Schüler isoliert sich, nimmt nicht teil, wirkt gleichgültig…</a:t>
            </a:r>
          </a:p>
          <a:p>
            <a:r>
              <a:rPr lang="de-DE" dirty="0" smtClean="0"/>
              <a:t>„Es ist egal, ob ich da bin oder nicht.“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2192369" y="1352776"/>
            <a:ext cx="3136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6600"/>
                </a:solidFill>
              </a:rPr>
              <a:t>Sich  nicht verbunden fühlen</a:t>
            </a:r>
            <a:endParaRPr lang="de-DE" dirty="0">
              <a:solidFill>
                <a:srgbClr val="FF66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115616" y="3225750"/>
            <a:ext cx="43837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Störendes Verhalten</a:t>
            </a:r>
            <a:r>
              <a:rPr lang="de-DE" dirty="0" smtClean="0"/>
              <a:t>: </a:t>
            </a:r>
          </a:p>
          <a:p>
            <a:r>
              <a:rPr lang="de-DE" dirty="0" smtClean="0"/>
              <a:t>loses Mundwerk, andere Schüler ärgern, </a:t>
            </a:r>
          </a:p>
          <a:p>
            <a:r>
              <a:rPr lang="de-DE" dirty="0" smtClean="0"/>
              <a:t>„Demonstrative Begriffsstutzigkeit“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1115615" y="4946634"/>
            <a:ext cx="3616055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i="1" dirty="0" smtClean="0"/>
              <a:t>Lehrer fühlt Irritation, Verärgerung, </a:t>
            </a:r>
          </a:p>
          <a:p>
            <a:r>
              <a:rPr lang="de-DE" i="1" dirty="0" smtClean="0"/>
              <a:t>Impuls, diesem Schüler besondere </a:t>
            </a:r>
          </a:p>
          <a:p>
            <a:r>
              <a:rPr lang="de-DE" i="1" dirty="0" smtClean="0"/>
              <a:t>Aufmerksamkeit zu geben…</a:t>
            </a:r>
            <a:endParaRPr lang="de-DE" i="1" dirty="0"/>
          </a:p>
        </p:txBody>
      </p:sp>
      <p:sp>
        <p:nvSpPr>
          <p:cNvPr id="16" name="Pfeil nach rechts 15"/>
          <p:cNvSpPr/>
          <p:nvPr/>
        </p:nvSpPr>
        <p:spPr>
          <a:xfrm>
            <a:off x="4894399" y="5315966"/>
            <a:ext cx="563828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5580111" y="4946634"/>
            <a:ext cx="3132461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Verärgerung nicht zeigen!</a:t>
            </a:r>
          </a:p>
          <a:p>
            <a:r>
              <a:rPr lang="de-DE" dirty="0" smtClean="0"/>
              <a:t>Unerwartet Aufmerksamkeit</a:t>
            </a:r>
          </a:p>
          <a:p>
            <a:r>
              <a:rPr lang="de-DE" dirty="0" smtClean="0"/>
              <a:t>Geben! </a:t>
            </a:r>
            <a:r>
              <a:rPr lang="de-DE" sz="900" dirty="0" smtClean="0"/>
              <a:t>Jeder Schüler in jeder Stunde </a:t>
            </a:r>
            <a:r>
              <a:rPr lang="de-DE" sz="900" dirty="0" err="1" smtClean="0"/>
              <a:t>mind</a:t>
            </a:r>
            <a:r>
              <a:rPr lang="de-DE" sz="900" dirty="0" smtClean="0"/>
              <a:t> 1x  1:1</a:t>
            </a:r>
            <a:endParaRPr lang="de-DE" sz="900" dirty="0"/>
          </a:p>
        </p:txBody>
      </p:sp>
      <p:sp>
        <p:nvSpPr>
          <p:cNvPr id="21" name="Pfeil nach unten 20"/>
          <p:cNvSpPr/>
          <p:nvPr/>
        </p:nvSpPr>
        <p:spPr>
          <a:xfrm>
            <a:off x="1681235" y="2564396"/>
            <a:ext cx="316354" cy="447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115616" y="1340768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Stufe 1</a:t>
            </a:r>
            <a:endParaRPr lang="de-DE" u="sng" dirty="0"/>
          </a:p>
        </p:txBody>
      </p:sp>
      <p:sp>
        <p:nvSpPr>
          <p:cNvPr id="24" name="Pfeil nach unten 23"/>
          <p:cNvSpPr/>
          <p:nvPr/>
        </p:nvSpPr>
        <p:spPr>
          <a:xfrm>
            <a:off x="1681235" y="4277664"/>
            <a:ext cx="316354" cy="447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418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6582544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solidFill>
                  <a:schemeClr val="bg1">
                    <a:lumMod val="50000"/>
                  </a:schemeClr>
                </a:solidFill>
              </a:rPr>
              <a:t>© Newsletter Nr.9 Erziehung – Mein Kind zwischen Entmutigung und Ermutigung – Akademie für Individualpsychologie</a:t>
            </a:r>
            <a:endParaRPr lang="de-DE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 rot="16200000">
            <a:off x="-2989957" y="3211859"/>
            <a:ext cx="688538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das Konzept der </a:t>
            </a:r>
            <a:r>
              <a:rPr lang="de-DE" sz="24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Ermutigung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" y="44624"/>
            <a:ext cx="8493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Pfeil nach rechts 15"/>
          <p:cNvSpPr/>
          <p:nvPr/>
        </p:nvSpPr>
        <p:spPr>
          <a:xfrm>
            <a:off x="4716016" y="5315966"/>
            <a:ext cx="563828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 nach unten 20"/>
          <p:cNvSpPr/>
          <p:nvPr/>
        </p:nvSpPr>
        <p:spPr>
          <a:xfrm>
            <a:off x="1681235" y="2780928"/>
            <a:ext cx="316354" cy="447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115616" y="1340768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Stufe 2 </a:t>
            </a:r>
            <a:endParaRPr lang="de-DE" u="sng" dirty="0"/>
          </a:p>
        </p:txBody>
      </p:sp>
      <p:sp>
        <p:nvSpPr>
          <p:cNvPr id="24" name="Pfeil nach unten 23"/>
          <p:cNvSpPr/>
          <p:nvPr/>
        </p:nvSpPr>
        <p:spPr>
          <a:xfrm>
            <a:off x="1681235" y="4277664"/>
            <a:ext cx="316354" cy="447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2483768" y="1336826"/>
            <a:ext cx="2542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Sich  nicht fähig fühlen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115616" y="3284984"/>
            <a:ext cx="44884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Kämpfendes Verhalten</a:t>
            </a:r>
            <a:r>
              <a:rPr lang="de-DE" dirty="0" smtClean="0"/>
              <a:t>:</a:t>
            </a:r>
          </a:p>
          <a:p>
            <a:r>
              <a:rPr lang="de-DE" dirty="0" smtClean="0"/>
              <a:t>Machtkämpfe </a:t>
            </a:r>
            <a:r>
              <a:rPr lang="de-DE" dirty="0" smtClean="0">
                <a:sym typeface="Wingdings" panose="05000000000000000000" pitchFamily="2" charset="2"/>
              </a:rPr>
              <a:t> Lehrer fühlt sich in 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seiner Autorität bedroht/ herausgefordert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1115615" y="1988840"/>
            <a:ext cx="6797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Der Schüler demonstriert Unfähigkeit.</a:t>
            </a:r>
          </a:p>
          <a:p>
            <a:r>
              <a:rPr lang="de-DE" dirty="0" smtClean="0"/>
              <a:t>„Weshalb sollte ich mir hier Mühe geben, es reicht ja doch nicht.“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1116695" y="4940593"/>
            <a:ext cx="3570849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i="1" dirty="0">
                <a:sym typeface="Wingdings" panose="05000000000000000000" pitchFamily="2" charset="2"/>
              </a:rPr>
              <a:t>Lehrer fühlt sich in </a:t>
            </a:r>
            <a:r>
              <a:rPr lang="de-DE" i="1" dirty="0" smtClean="0">
                <a:sym typeface="Wingdings" panose="05000000000000000000" pitchFamily="2" charset="2"/>
              </a:rPr>
              <a:t>seiner </a:t>
            </a:r>
            <a:r>
              <a:rPr lang="de-DE" i="1" dirty="0">
                <a:sym typeface="Wingdings" panose="05000000000000000000" pitchFamily="2" charset="2"/>
              </a:rPr>
              <a:t>Autorität </a:t>
            </a:r>
            <a:endParaRPr lang="de-DE" i="1" dirty="0" smtClean="0">
              <a:sym typeface="Wingdings" panose="05000000000000000000" pitchFamily="2" charset="2"/>
            </a:endParaRPr>
          </a:p>
          <a:p>
            <a:r>
              <a:rPr lang="de-DE" i="1" dirty="0" smtClean="0">
                <a:sym typeface="Wingdings" panose="05000000000000000000" pitchFamily="2" charset="2"/>
              </a:rPr>
              <a:t>bedroht</a:t>
            </a:r>
            <a:r>
              <a:rPr lang="de-DE" i="1" dirty="0">
                <a:sym typeface="Wingdings" panose="05000000000000000000" pitchFamily="2" charset="2"/>
              </a:rPr>
              <a:t>/ </a:t>
            </a:r>
            <a:r>
              <a:rPr lang="de-DE" i="1" dirty="0" smtClean="0">
                <a:sym typeface="Wingdings" panose="05000000000000000000" pitchFamily="2" charset="2"/>
              </a:rPr>
              <a:t>herausgefordert, Impuls zu </a:t>
            </a:r>
          </a:p>
          <a:p>
            <a:r>
              <a:rPr lang="de-DE" i="1" dirty="0" smtClean="0">
                <a:sym typeface="Wingdings" panose="05000000000000000000" pitchFamily="2" charset="2"/>
              </a:rPr>
              <a:t>drohen, befehlen, verbieten…</a:t>
            </a:r>
            <a:endParaRPr lang="de-DE" i="1" dirty="0"/>
          </a:p>
        </p:txBody>
      </p:sp>
      <p:sp>
        <p:nvSpPr>
          <p:cNvPr id="23" name="Textfeld 22"/>
          <p:cNvSpPr txBox="1"/>
          <p:nvPr/>
        </p:nvSpPr>
        <p:spPr>
          <a:xfrm>
            <a:off x="5359365" y="4921526"/>
            <a:ext cx="3752181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Situationen bieten, wo der Schüler </a:t>
            </a:r>
          </a:p>
          <a:p>
            <a:r>
              <a:rPr lang="de-DE" dirty="0" smtClean="0"/>
              <a:t>sein Bedürfnis nach Bedeutung </a:t>
            </a:r>
          </a:p>
          <a:p>
            <a:r>
              <a:rPr lang="de-DE" dirty="0" smtClean="0"/>
              <a:t>konstruktiv einsetzen kann.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291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 rot="16200000">
            <a:off x="-2925450" y="3176970"/>
            <a:ext cx="6858001" cy="504057"/>
          </a:xfrm>
          <a:solidFill>
            <a:srgbClr val="FFFF66"/>
          </a:solidFill>
        </p:spPr>
        <p:txBody>
          <a:bodyPr/>
          <a:lstStyle/>
          <a:p>
            <a:r>
              <a:rPr lang="de-DE" dirty="0" smtClean="0"/>
              <a:t>Einleitung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79" y="44624"/>
            <a:ext cx="8493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951782" y="2852936"/>
            <a:ext cx="8012706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/>
              <a:t>Gerechtigkeit ohne Liebe sieht nur die Leistung und den Vergleich.</a:t>
            </a:r>
          </a:p>
          <a:p>
            <a:pPr algn="ctr"/>
            <a:r>
              <a:rPr lang="de-DE" sz="2000" dirty="0" smtClean="0"/>
              <a:t>Liebe ohne Gerechtigkeit verliert die Kontrolle über die Wirklichkeit.</a:t>
            </a:r>
          </a:p>
          <a:p>
            <a:pPr algn="ctr"/>
            <a:endParaRPr lang="de-DE" sz="2000" dirty="0"/>
          </a:p>
          <a:p>
            <a:pPr algn="ctr"/>
            <a:r>
              <a:rPr lang="de-DE" sz="2000" dirty="0" smtClean="0"/>
              <a:t>Lernen Sie die Gegensätze zu vereinen: Gerechtigkeit und Liebe.</a:t>
            </a:r>
          </a:p>
          <a:p>
            <a:pPr algn="ctr"/>
            <a:r>
              <a:rPr lang="de-DE" sz="2000" dirty="0" smtClean="0"/>
              <a:t>Zwei Menschen gleich zu behandeln, das bedeutet immer, dass Sie</a:t>
            </a:r>
          </a:p>
          <a:p>
            <a:pPr algn="ctr"/>
            <a:r>
              <a:rPr lang="de-DE" sz="2000" dirty="0"/>
              <a:t>e</a:t>
            </a:r>
            <a:r>
              <a:rPr lang="de-DE" sz="2000" dirty="0" smtClean="0"/>
              <a:t>inen der beiden ungerecht behandeln.</a:t>
            </a:r>
          </a:p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r>
              <a:rPr lang="de-DE" sz="900" dirty="0" smtClean="0"/>
              <a:t>N. </a:t>
            </a:r>
            <a:r>
              <a:rPr lang="de-DE" sz="900" dirty="0" err="1" smtClean="0"/>
              <a:t>Peseschkian</a:t>
            </a:r>
            <a:r>
              <a:rPr lang="de-DE" sz="900" dirty="0" smtClean="0"/>
              <a:t> – Begründer der Positiven Psychotherapie und des dazugehörigen weltweiten Netzwerkes</a:t>
            </a:r>
            <a:endParaRPr lang="de-DE" sz="900" dirty="0"/>
          </a:p>
        </p:txBody>
      </p:sp>
      <p:sp>
        <p:nvSpPr>
          <p:cNvPr id="3" name="Textfeld 2"/>
          <p:cNvSpPr txBox="1"/>
          <p:nvPr/>
        </p:nvSpPr>
        <p:spPr>
          <a:xfrm>
            <a:off x="3353354" y="1772816"/>
            <a:ext cx="3017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/>
              <a:t>Grundkonflikt:</a:t>
            </a:r>
          </a:p>
          <a:p>
            <a:pPr algn="ctr"/>
            <a:r>
              <a:rPr lang="de-DE" b="1" dirty="0" smtClean="0"/>
              <a:t>Gerechtigkeit versus Liebe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84457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6582544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solidFill>
                  <a:schemeClr val="bg1">
                    <a:lumMod val="50000"/>
                  </a:schemeClr>
                </a:solidFill>
              </a:rPr>
              <a:t>© Newsletter Nr.9 Erziehung – Mein Kind zwischen Entmutigung und Ermutigung – Akademie für Individualpsychologie</a:t>
            </a:r>
            <a:endParaRPr lang="de-DE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 rot="16200000">
            <a:off x="-2989957" y="3211859"/>
            <a:ext cx="688538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das Konzept der </a:t>
            </a:r>
            <a:r>
              <a:rPr lang="de-DE" sz="24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Ermutigung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" y="44624"/>
            <a:ext cx="8493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Pfeil nach rechts 15"/>
          <p:cNvSpPr/>
          <p:nvPr/>
        </p:nvSpPr>
        <p:spPr>
          <a:xfrm>
            <a:off x="4826321" y="5408299"/>
            <a:ext cx="563828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 nach unten 20"/>
          <p:cNvSpPr/>
          <p:nvPr/>
        </p:nvSpPr>
        <p:spPr>
          <a:xfrm>
            <a:off x="1681235" y="2780928"/>
            <a:ext cx="316354" cy="447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115616" y="1340768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Stufe 3 </a:t>
            </a:r>
            <a:endParaRPr lang="de-DE" u="sng" dirty="0"/>
          </a:p>
        </p:txBody>
      </p:sp>
      <p:sp>
        <p:nvSpPr>
          <p:cNvPr id="24" name="Pfeil nach unten 23"/>
          <p:cNvSpPr/>
          <p:nvPr/>
        </p:nvSpPr>
        <p:spPr>
          <a:xfrm>
            <a:off x="1681235" y="4349672"/>
            <a:ext cx="316354" cy="447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2339752" y="1340768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CC0000"/>
                </a:solidFill>
              </a:rPr>
              <a:t>Sich  nicht wichtig fühlen</a:t>
            </a:r>
            <a:endParaRPr lang="de-DE" dirty="0">
              <a:solidFill>
                <a:srgbClr val="CC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116695" y="1916832"/>
            <a:ext cx="5848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„Ich bin unwichtig. Was zähle ich schon? „</a:t>
            </a:r>
          </a:p>
          <a:p>
            <a:r>
              <a:rPr lang="de-DE" dirty="0" smtClean="0"/>
              <a:t>„Ich kann es gleich lassen, es hört mich doch niemand.“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1187624" y="3354334"/>
            <a:ext cx="36019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Verletzendes Verhalten</a:t>
            </a:r>
            <a:r>
              <a:rPr lang="de-DE" dirty="0" smtClean="0"/>
              <a:t>:</a:t>
            </a:r>
          </a:p>
          <a:p>
            <a:r>
              <a:rPr lang="de-DE" dirty="0" smtClean="0"/>
              <a:t>Rache, zerstörerisches Verhalten, </a:t>
            </a:r>
          </a:p>
          <a:p>
            <a:r>
              <a:rPr lang="de-DE" dirty="0" smtClean="0"/>
              <a:t>Sachbeschädigung, Weglaufen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1115616" y="5038967"/>
            <a:ext cx="377379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i="1" dirty="0">
                <a:sym typeface="Wingdings" panose="05000000000000000000" pitchFamily="2" charset="2"/>
              </a:rPr>
              <a:t>Lehrer fühlt </a:t>
            </a:r>
            <a:r>
              <a:rPr lang="de-DE" i="1" dirty="0" smtClean="0">
                <a:sym typeface="Wingdings" panose="05000000000000000000" pitchFamily="2" charset="2"/>
              </a:rPr>
              <a:t>Entrüstung, Wut, Hass, </a:t>
            </a:r>
          </a:p>
          <a:p>
            <a:r>
              <a:rPr lang="de-DE" i="1" dirty="0" smtClean="0">
                <a:sym typeface="Wingdings" panose="05000000000000000000" pitchFamily="2" charset="2"/>
              </a:rPr>
              <a:t>Impuls es heimzuzahlen, zu bestrafen, </a:t>
            </a:r>
          </a:p>
          <a:p>
            <a:r>
              <a:rPr lang="de-DE" i="1" dirty="0">
                <a:sym typeface="Wingdings" panose="05000000000000000000" pitchFamily="2" charset="2"/>
              </a:rPr>
              <a:t>v</a:t>
            </a:r>
            <a:r>
              <a:rPr lang="de-DE" i="1" dirty="0" smtClean="0">
                <a:sym typeface="Wingdings" panose="05000000000000000000" pitchFamily="2" charset="2"/>
              </a:rPr>
              <a:t>erletzen…</a:t>
            </a:r>
            <a:endParaRPr lang="de-DE" i="1" dirty="0"/>
          </a:p>
        </p:txBody>
      </p:sp>
      <p:sp>
        <p:nvSpPr>
          <p:cNvPr id="26" name="Textfeld 25"/>
          <p:cNvSpPr txBox="1"/>
          <p:nvPr/>
        </p:nvSpPr>
        <p:spPr>
          <a:xfrm>
            <a:off x="5418066" y="5038967"/>
            <a:ext cx="3708066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Kränkung nicht zeigen. Verhalten</a:t>
            </a:r>
          </a:p>
          <a:p>
            <a:r>
              <a:rPr lang="de-DE" dirty="0" smtClean="0"/>
              <a:t>nicht dulden, aber Respekt zeigen </a:t>
            </a:r>
          </a:p>
          <a:p>
            <a:r>
              <a:rPr lang="de-DE" dirty="0" smtClean="0"/>
              <a:t>für </a:t>
            </a:r>
            <a:r>
              <a:rPr lang="de-DE" dirty="0"/>
              <a:t>sich und den </a:t>
            </a:r>
            <a:r>
              <a:rPr lang="de-DE" dirty="0" smtClean="0"/>
              <a:t>Schüler.</a:t>
            </a:r>
          </a:p>
        </p:txBody>
      </p:sp>
    </p:spTree>
    <p:extLst>
      <p:ext uri="{BB962C8B-B14F-4D97-AF65-F5344CB8AC3E}">
        <p14:creationId xmlns:p14="http://schemas.microsoft.com/office/powerpoint/2010/main" val="91905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6582544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dirty="0" smtClean="0">
                <a:solidFill>
                  <a:schemeClr val="bg1">
                    <a:lumMod val="50000"/>
                  </a:schemeClr>
                </a:solidFill>
              </a:rPr>
              <a:t>© Newsletter Nr.9 Erziehung – Mein Kind zwischen Entmutigung und Ermutigung – Akademie für Individualpsychologie</a:t>
            </a:r>
            <a:endParaRPr lang="de-DE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 rot="16200000">
            <a:off x="-2989957" y="3211859"/>
            <a:ext cx="688538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das Konzept der </a:t>
            </a:r>
            <a:r>
              <a:rPr lang="de-DE" sz="24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Ermutigung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" y="44624"/>
            <a:ext cx="8493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Pfeil nach rechts 15"/>
          <p:cNvSpPr/>
          <p:nvPr/>
        </p:nvSpPr>
        <p:spPr>
          <a:xfrm>
            <a:off x="4826321" y="5408299"/>
            <a:ext cx="563828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 nach unten 20"/>
          <p:cNvSpPr/>
          <p:nvPr/>
        </p:nvSpPr>
        <p:spPr>
          <a:xfrm>
            <a:off x="1681235" y="2780928"/>
            <a:ext cx="316354" cy="447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115616" y="1340768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Stufe 4 </a:t>
            </a:r>
            <a:endParaRPr lang="de-DE" u="sng" dirty="0"/>
          </a:p>
        </p:txBody>
      </p:sp>
      <p:sp>
        <p:nvSpPr>
          <p:cNvPr id="24" name="Pfeil nach unten 23"/>
          <p:cNvSpPr/>
          <p:nvPr/>
        </p:nvSpPr>
        <p:spPr>
          <a:xfrm>
            <a:off x="1681235" y="4349672"/>
            <a:ext cx="316354" cy="447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2274208" y="1340768"/>
            <a:ext cx="270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990033"/>
                </a:solidFill>
              </a:rPr>
              <a:t>Sich  nicht mutig fühlen</a:t>
            </a:r>
            <a:endParaRPr lang="de-DE" dirty="0">
              <a:solidFill>
                <a:srgbClr val="990033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115616" y="1988840"/>
            <a:ext cx="47684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„Ich bin nichts wert, ich kann deshalb nichts </a:t>
            </a:r>
          </a:p>
          <a:p>
            <a:r>
              <a:rPr lang="de-DE" dirty="0" smtClean="0"/>
              <a:t>beitragen, es ist sowieso zu wenig.“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1115616" y="3284984"/>
            <a:ext cx="38523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Rückzug</a:t>
            </a:r>
            <a:r>
              <a:rPr lang="de-DE" dirty="0" smtClean="0"/>
              <a:t>:</a:t>
            </a:r>
          </a:p>
          <a:p>
            <a:r>
              <a:rPr lang="de-DE" dirty="0" smtClean="0"/>
              <a:t>Will alleine gelassen werden bis zur</a:t>
            </a:r>
          </a:p>
          <a:p>
            <a:r>
              <a:rPr lang="de-DE" dirty="0" smtClean="0"/>
              <a:t>Schulverweigerung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1115616" y="5131300"/>
            <a:ext cx="390382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i="1" dirty="0">
                <a:sym typeface="Wingdings" panose="05000000000000000000" pitchFamily="2" charset="2"/>
              </a:rPr>
              <a:t>Lehrer fühlt </a:t>
            </a:r>
            <a:r>
              <a:rPr lang="de-DE" i="1" dirty="0" smtClean="0">
                <a:sym typeface="Wingdings" panose="05000000000000000000" pitchFamily="2" charset="2"/>
              </a:rPr>
              <a:t>Hilflosigkeit, Ratlosigkeit,</a:t>
            </a:r>
          </a:p>
          <a:p>
            <a:r>
              <a:rPr lang="de-DE" i="1" dirty="0" smtClean="0">
                <a:sym typeface="Wingdings" panose="05000000000000000000" pitchFamily="2" charset="2"/>
              </a:rPr>
              <a:t>Wird hoffnungslos, Impuls den Schüler </a:t>
            </a:r>
          </a:p>
          <a:p>
            <a:r>
              <a:rPr lang="de-DE" i="1" dirty="0" smtClean="0">
                <a:sym typeface="Wingdings" panose="05000000000000000000" pitchFamily="2" charset="2"/>
              </a:rPr>
              <a:t>aufzugeben, …</a:t>
            </a:r>
            <a:endParaRPr lang="de-DE" i="1" dirty="0"/>
          </a:p>
        </p:txBody>
      </p:sp>
      <p:sp>
        <p:nvSpPr>
          <p:cNvPr id="23" name="Textfeld 22"/>
          <p:cNvSpPr txBox="1"/>
          <p:nvPr/>
        </p:nvSpPr>
        <p:spPr>
          <a:xfrm>
            <a:off x="5486518" y="5131300"/>
            <a:ext cx="3645550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Ermutigen Sie gerade bei Fehlern,</a:t>
            </a:r>
          </a:p>
          <a:p>
            <a:r>
              <a:rPr lang="de-DE" dirty="0" smtClean="0"/>
              <a:t>Vertrauen in die Kompetenz des </a:t>
            </a:r>
          </a:p>
          <a:p>
            <a:r>
              <a:rPr lang="de-DE" dirty="0" smtClean="0"/>
              <a:t>Schülers, kl. Verantwortlichkeiten</a:t>
            </a:r>
          </a:p>
        </p:txBody>
      </p:sp>
    </p:spTree>
    <p:extLst>
      <p:ext uri="{BB962C8B-B14F-4D97-AF65-F5344CB8AC3E}">
        <p14:creationId xmlns:p14="http://schemas.microsoft.com/office/powerpoint/2010/main" val="238891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6381328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© Vera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</a:rPr>
              <a:t>Mennemeier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, April 2014    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</a:rPr>
              <a:t>Thoméestraße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 2     34117 Kassel     www.praxis-vera-mennemeier.de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943552" y="1197149"/>
            <a:ext cx="364555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i="1" u="sng" dirty="0" smtClean="0"/>
              <a:t>Aus dem Nähkästchen geplaudert</a:t>
            </a:r>
            <a:r>
              <a:rPr lang="de-DE" u="sng" dirty="0" smtClean="0"/>
              <a:t>: </a:t>
            </a:r>
          </a:p>
          <a:p>
            <a:r>
              <a:rPr lang="de-DE" sz="2400" b="1" u="sng" dirty="0" err="1" smtClean="0"/>
              <a:t>Entmutigung</a:t>
            </a:r>
            <a:r>
              <a:rPr lang="de-DE" sz="2400" u="sng" dirty="0" err="1" smtClean="0"/>
              <a:t>s</a:t>
            </a:r>
            <a:r>
              <a:rPr lang="de-DE" sz="2400" u="sng" dirty="0" smtClean="0"/>
              <a:t> - Beispiele</a:t>
            </a:r>
            <a:endParaRPr lang="de-DE" sz="2400" u="sng" dirty="0"/>
          </a:p>
        </p:txBody>
      </p:sp>
      <p:sp>
        <p:nvSpPr>
          <p:cNvPr id="3" name="Textfeld 2"/>
          <p:cNvSpPr txBox="1"/>
          <p:nvPr/>
        </p:nvSpPr>
        <p:spPr>
          <a:xfrm>
            <a:off x="2046870" y="2289646"/>
            <a:ext cx="68155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L: „Ich gebe Dir auf dem Zeugnis eine 3+, obwohl Du eigentlich </a:t>
            </a:r>
          </a:p>
          <a:p>
            <a:r>
              <a:rPr lang="de-DE" dirty="0" smtClean="0"/>
              <a:t>auf 2- stehst. Aber ich weiß, Du kannst mehr. </a:t>
            </a:r>
          </a:p>
          <a:p>
            <a:r>
              <a:rPr lang="de-DE" dirty="0" smtClean="0"/>
              <a:t>Und das soll Dich motivieren. Also los…streng Dich an!“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937199" y="3284984"/>
            <a:ext cx="789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L: „Was, Du magst mein Fach nicht! Als gute Schülerin interessiert</a:t>
            </a:r>
          </a:p>
          <a:p>
            <a:r>
              <a:rPr lang="de-DE" dirty="0"/>
              <a:t>m</a:t>
            </a:r>
            <a:r>
              <a:rPr lang="de-DE" dirty="0" smtClean="0"/>
              <a:t>an sich für jedes Fach!“ S: „Ich </a:t>
            </a:r>
            <a:r>
              <a:rPr lang="de-DE" dirty="0" err="1" smtClean="0"/>
              <a:t>muß</a:t>
            </a:r>
            <a:r>
              <a:rPr lang="de-DE" dirty="0" smtClean="0"/>
              <a:t> doch nicht alles interessant finden.</a:t>
            </a:r>
          </a:p>
          <a:p>
            <a:r>
              <a:rPr lang="de-DE" dirty="0" smtClean="0"/>
              <a:t>Immerhin lerne ich doch dafür und hatte eine 1 in der Arbeit.“ L: „Ich gebe </a:t>
            </a:r>
          </a:p>
          <a:p>
            <a:r>
              <a:rPr lang="de-DE" dirty="0" smtClean="0"/>
              <a:t>Dir jetzt eine 3, weil deine Mitarbeit so miserabel war.“ 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047863" y="4653136"/>
            <a:ext cx="6063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S:“Das ist ungerecht</a:t>
            </a:r>
            <a:r>
              <a:rPr lang="de-DE" dirty="0" smtClean="0"/>
              <a:t>!“ L</a:t>
            </a:r>
            <a:r>
              <a:rPr lang="de-DE" dirty="0"/>
              <a:t>: „Darüber rede ich nicht mit Dir</a:t>
            </a:r>
            <a:r>
              <a:rPr lang="de-DE" dirty="0" smtClean="0"/>
              <a:t>.“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937199" y="5297085"/>
            <a:ext cx="8285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L: „Ich habe eure Arbeiten zu Hause vergessen. Lehrer sind ja auch nur </a:t>
            </a:r>
          </a:p>
          <a:p>
            <a:r>
              <a:rPr lang="de-DE" dirty="0" smtClean="0"/>
              <a:t>Menschen.“ S: „Ich habe mein Buch zu Hause vergessen.“ L: „Das gibt Abzug!“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 rot="16200000">
            <a:off x="-2989957" y="3211859"/>
            <a:ext cx="688538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das Konzept der </a:t>
            </a:r>
            <a:r>
              <a:rPr lang="de-DE" sz="2400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Ermutigung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" y="44624"/>
            <a:ext cx="8493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750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 rot="16200000">
            <a:off x="-2960339" y="3211859"/>
            <a:ext cx="6885386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Gesprächsgestaltung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" y="44624"/>
            <a:ext cx="8493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" y="653637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© Vera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</a:rPr>
              <a:t>Mennemeier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, April 2014    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</a:rPr>
              <a:t>Thoméestraße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 2     34117 Kassel     www.praxis-vera-mennemeier.de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919411" y="3081734"/>
            <a:ext cx="21980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Zielerweiterung, </a:t>
            </a:r>
          </a:p>
          <a:p>
            <a:pPr algn="ctr"/>
            <a:r>
              <a:rPr lang="de-DE" dirty="0" smtClean="0"/>
              <a:t>einvernehmliche </a:t>
            </a:r>
          </a:p>
          <a:p>
            <a:pPr algn="ctr"/>
            <a:r>
              <a:rPr lang="de-DE" dirty="0" smtClean="0"/>
              <a:t>Einigung, Ergebnis,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827584" y="4437112"/>
            <a:ext cx="5760640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P  O  S  I  T  U  M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785023" y="1045919"/>
            <a:ext cx="5227137" cy="6001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400" u="sng" dirty="0" smtClean="0"/>
              <a:t>Gesprächsphasen / Positive Beratung</a:t>
            </a:r>
          </a:p>
          <a:p>
            <a:r>
              <a:rPr lang="de-DE" sz="900" dirty="0" smtClean="0"/>
              <a:t>PPT</a:t>
            </a:r>
            <a:endParaRPr lang="de-DE" sz="900" dirty="0"/>
          </a:p>
        </p:txBody>
      </p:sp>
      <p:sp>
        <p:nvSpPr>
          <p:cNvPr id="18" name="Textfeld 17"/>
          <p:cNvSpPr txBox="1"/>
          <p:nvPr/>
        </p:nvSpPr>
        <p:spPr>
          <a:xfrm>
            <a:off x="783816" y="1815207"/>
            <a:ext cx="8300265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Verbundenheit               Differenzierung              Ablösung</a:t>
            </a:r>
          </a:p>
        </p:txBody>
      </p:sp>
      <p:sp>
        <p:nvSpPr>
          <p:cNvPr id="2" name="Pfeil nach rechts 1"/>
          <p:cNvSpPr/>
          <p:nvPr/>
        </p:nvSpPr>
        <p:spPr>
          <a:xfrm>
            <a:off x="3320507" y="1824580"/>
            <a:ext cx="648072" cy="33139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rechts 18"/>
          <p:cNvSpPr/>
          <p:nvPr/>
        </p:nvSpPr>
        <p:spPr>
          <a:xfrm>
            <a:off x="6479123" y="1846055"/>
            <a:ext cx="648072" cy="33139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/>
          <p:cNvSpPr txBox="1"/>
          <p:nvPr/>
        </p:nvSpPr>
        <p:spPr>
          <a:xfrm>
            <a:off x="827584" y="2959784"/>
            <a:ext cx="23103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Aufnahme von Information, Entwicklung von Verständnis mit Wohlwollen</a:t>
            </a:r>
            <a:endParaRPr lang="de-DE" dirty="0"/>
          </a:p>
        </p:txBody>
      </p:sp>
      <p:sp>
        <p:nvSpPr>
          <p:cNvPr id="30" name="Textfeld 29"/>
          <p:cNvSpPr txBox="1"/>
          <p:nvPr/>
        </p:nvSpPr>
        <p:spPr>
          <a:xfrm>
            <a:off x="3968579" y="3081734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Hinterfragung, inhaltliche Auseinandersetzung</a:t>
            </a:r>
            <a:endParaRPr lang="de-DE" dirty="0"/>
          </a:p>
        </p:txBody>
      </p:sp>
      <p:sp>
        <p:nvSpPr>
          <p:cNvPr id="36" name="Textfeld 35"/>
          <p:cNvSpPr txBox="1"/>
          <p:nvPr/>
        </p:nvSpPr>
        <p:spPr>
          <a:xfrm>
            <a:off x="6856346" y="4374126"/>
            <a:ext cx="2232248" cy="11695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Jeder am Prozess beteiligter hat das Gefühl, sich selbstständig eine eigene Meinung bilden zu können</a:t>
            </a:r>
            <a:endParaRPr lang="de-DE" sz="1400" dirty="0"/>
          </a:p>
        </p:txBody>
      </p:sp>
      <p:sp>
        <p:nvSpPr>
          <p:cNvPr id="41" name="Pfeil nach rechts 40"/>
          <p:cNvSpPr/>
          <p:nvPr/>
        </p:nvSpPr>
        <p:spPr>
          <a:xfrm>
            <a:off x="6323336" y="3367054"/>
            <a:ext cx="648072" cy="33139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Pfeil nach rechts 41"/>
          <p:cNvSpPr/>
          <p:nvPr/>
        </p:nvSpPr>
        <p:spPr>
          <a:xfrm>
            <a:off x="3320507" y="3367054"/>
            <a:ext cx="648072" cy="33139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317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/>
          <p:cNvSpPr/>
          <p:nvPr/>
        </p:nvSpPr>
        <p:spPr>
          <a:xfrm>
            <a:off x="783816" y="2278612"/>
            <a:ext cx="8304778" cy="646331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 rot="16200000">
            <a:off x="-2960339" y="3211859"/>
            <a:ext cx="6885386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Gesprächsgestaltung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" y="44624"/>
            <a:ext cx="8493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" y="653637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© Vera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</a:rPr>
              <a:t>Mennemeier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, April 2014    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</a:rPr>
              <a:t>Thoméestraße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 2     34117 Kassel     www.praxis-vera-mennemeier.de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919411" y="3081734"/>
            <a:ext cx="21980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Zielerweiterung, </a:t>
            </a:r>
          </a:p>
          <a:p>
            <a:pPr algn="ctr"/>
            <a:r>
              <a:rPr lang="de-DE" dirty="0" smtClean="0"/>
              <a:t>einvernehmliche </a:t>
            </a:r>
          </a:p>
          <a:p>
            <a:pPr algn="ctr"/>
            <a:r>
              <a:rPr lang="de-DE" dirty="0" smtClean="0"/>
              <a:t>Einigung, Ergebnis,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827584" y="4437112"/>
            <a:ext cx="5760640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P  O  S  I  T  U  M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785023" y="1045919"/>
            <a:ext cx="5227137" cy="6001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400" u="sng" dirty="0" smtClean="0"/>
              <a:t>Gesprächsphasen / Positive Beratung</a:t>
            </a:r>
          </a:p>
          <a:p>
            <a:r>
              <a:rPr lang="de-DE" sz="900" dirty="0" smtClean="0"/>
              <a:t>PPT</a:t>
            </a:r>
            <a:endParaRPr lang="de-DE" sz="900" dirty="0"/>
          </a:p>
        </p:txBody>
      </p:sp>
      <p:sp>
        <p:nvSpPr>
          <p:cNvPr id="18" name="Textfeld 17"/>
          <p:cNvSpPr txBox="1"/>
          <p:nvPr/>
        </p:nvSpPr>
        <p:spPr>
          <a:xfrm>
            <a:off x="783816" y="1815207"/>
            <a:ext cx="8300265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Verbundenheit               Differenzierung              Ablösung</a:t>
            </a:r>
          </a:p>
        </p:txBody>
      </p:sp>
      <p:sp>
        <p:nvSpPr>
          <p:cNvPr id="2" name="Pfeil nach rechts 1"/>
          <p:cNvSpPr/>
          <p:nvPr/>
        </p:nvSpPr>
        <p:spPr>
          <a:xfrm>
            <a:off x="3320507" y="1824580"/>
            <a:ext cx="648072" cy="33139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rechts 18"/>
          <p:cNvSpPr/>
          <p:nvPr/>
        </p:nvSpPr>
        <p:spPr>
          <a:xfrm>
            <a:off x="6479123" y="1846055"/>
            <a:ext cx="648072" cy="33139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/>
          <p:cNvSpPr txBox="1"/>
          <p:nvPr/>
        </p:nvSpPr>
        <p:spPr>
          <a:xfrm>
            <a:off x="827584" y="2959784"/>
            <a:ext cx="23103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Aufnahme von Information, Entwicklung von Verständnis mit Wohlwollen</a:t>
            </a:r>
            <a:endParaRPr lang="de-DE" dirty="0"/>
          </a:p>
        </p:txBody>
      </p:sp>
      <p:sp>
        <p:nvSpPr>
          <p:cNvPr id="29" name="Textfeld 28"/>
          <p:cNvSpPr txBox="1"/>
          <p:nvPr/>
        </p:nvSpPr>
        <p:spPr>
          <a:xfrm>
            <a:off x="1043607" y="4797152"/>
            <a:ext cx="2094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Selbstoffenbarung ICH-Botschaften</a:t>
            </a:r>
            <a:endParaRPr lang="de-DE" dirty="0"/>
          </a:p>
        </p:txBody>
      </p:sp>
      <p:sp>
        <p:nvSpPr>
          <p:cNvPr id="30" name="Textfeld 29"/>
          <p:cNvSpPr txBox="1"/>
          <p:nvPr/>
        </p:nvSpPr>
        <p:spPr>
          <a:xfrm>
            <a:off x="3968579" y="3081734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Hinterfragung, inhaltliche Auseinandersetzung</a:t>
            </a:r>
            <a:endParaRPr lang="de-DE" dirty="0"/>
          </a:p>
        </p:txBody>
      </p:sp>
      <p:sp>
        <p:nvSpPr>
          <p:cNvPr id="31" name="Textfeld 30"/>
          <p:cNvSpPr txBox="1"/>
          <p:nvPr/>
        </p:nvSpPr>
        <p:spPr>
          <a:xfrm>
            <a:off x="3867930" y="479715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Apell, </a:t>
            </a:r>
            <a:r>
              <a:rPr lang="de-DE" dirty="0"/>
              <a:t>Sachebene</a:t>
            </a:r>
          </a:p>
          <a:p>
            <a:pPr algn="ctr"/>
            <a:r>
              <a:rPr lang="de-DE" dirty="0" smtClean="0"/>
              <a:t>DU- Botschaften </a:t>
            </a:r>
            <a:endParaRPr lang="de-DE" dirty="0"/>
          </a:p>
        </p:txBody>
      </p:sp>
      <p:sp>
        <p:nvSpPr>
          <p:cNvPr id="32" name="Pfeil nach rechts 31"/>
          <p:cNvSpPr/>
          <p:nvPr/>
        </p:nvSpPr>
        <p:spPr>
          <a:xfrm rot="1765134">
            <a:off x="2090782" y="5584246"/>
            <a:ext cx="609010" cy="163610"/>
          </a:xfrm>
          <a:prstGeom prst="right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Pfeil nach rechts 33"/>
          <p:cNvSpPr/>
          <p:nvPr/>
        </p:nvSpPr>
        <p:spPr>
          <a:xfrm rot="9107092">
            <a:off x="4396609" y="5579469"/>
            <a:ext cx="609010" cy="163610"/>
          </a:xfrm>
          <a:prstGeom prst="right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/>
          <p:cNvSpPr txBox="1"/>
          <p:nvPr/>
        </p:nvSpPr>
        <p:spPr>
          <a:xfrm>
            <a:off x="2081405" y="5994276"/>
            <a:ext cx="2733441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de-DE" dirty="0" smtClean="0"/>
              <a:t>Qualität einer Beziehung</a:t>
            </a:r>
            <a:endParaRPr lang="de-DE" dirty="0"/>
          </a:p>
        </p:txBody>
      </p:sp>
      <p:sp>
        <p:nvSpPr>
          <p:cNvPr id="36" name="Textfeld 35"/>
          <p:cNvSpPr txBox="1"/>
          <p:nvPr/>
        </p:nvSpPr>
        <p:spPr>
          <a:xfrm>
            <a:off x="6856346" y="4374126"/>
            <a:ext cx="2232248" cy="11695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Jeder am Prozess beteiligter hat das Gefühl, sich selbstständig eine eigene Meinung bilden zu können</a:t>
            </a:r>
            <a:endParaRPr lang="de-DE" sz="1400" dirty="0"/>
          </a:p>
        </p:txBody>
      </p:sp>
      <p:sp>
        <p:nvSpPr>
          <p:cNvPr id="37" name="Textfeld 36"/>
          <p:cNvSpPr txBox="1"/>
          <p:nvPr/>
        </p:nvSpPr>
        <p:spPr>
          <a:xfrm>
            <a:off x="1001285" y="2243479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Wertschätzung, Integration (Liebe)</a:t>
            </a:r>
            <a:endParaRPr lang="de-DE" dirty="0"/>
          </a:p>
        </p:txBody>
      </p:sp>
      <p:sp>
        <p:nvSpPr>
          <p:cNvPr id="38" name="Textfeld 37"/>
          <p:cNvSpPr txBox="1"/>
          <p:nvPr/>
        </p:nvSpPr>
        <p:spPr>
          <a:xfrm>
            <a:off x="3923928" y="2278613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Mäßigung, Selbstdisziplinierung</a:t>
            </a:r>
            <a:endParaRPr lang="de-DE" dirty="0"/>
          </a:p>
        </p:txBody>
      </p:sp>
      <p:sp>
        <p:nvSpPr>
          <p:cNvPr id="39" name="Textfeld 38"/>
          <p:cNvSpPr txBox="1"/>
          <p:nvPr/>
        </p:nvSpPr>
        <p:spPr>
          <a:xfrm>
            <a:off x="7127195" y="2278613"/>
            <a:ext cx="1765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Einheit, Einigkeit</a:t>
            </a:r>
            <a:endParaRPr lang="de-DE" dirty="0"/>
          </a:p>
        </p:txBody>
      </p:sp>
      <p:sp>
        <p:nvSpPr>
          <p:cNvPr id="41" name="Pfeil nach rechts 40"/>
          <p:cNvSpPr/>
          <p:nvPr/>
        </p:nvSpPr>
        <p:spPr>
          <a:xfrm>
            <a:off x="6323336" y="3367054"/>
            <a:ext cx="648072" cy="33139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Pfeil nach rechts 41"/>
          <p:cNvSpPr/>
          <p:nvPr/>
        </p:nvSpPr>
        <p:spPr>
          <a:xfrm>
            <a:off x="3320507" y="3367054"/>
            <a:ext cx="648072" cy="33139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712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 rot="16200000">
            <a:off x="-2960339" y="3211859"/>
            <a:ext cx="6885386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Gesprächsgestaltung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" y="44624"/>
            <a:ext cx="8493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" y="653637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© Vera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</a:rPr>
              <a:t>Mennemeier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, April 2014    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</a:rPr>
              <a:t>Thoméestraße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 2     34117 Kassel     www.praxis-vera-mennemeier.de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2" descr="D:\Update Veras Kram 13.11.04\Positive Beratung\5 Stufen der Selbsthilf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33" y="980728"/>
            <a:ext cx="8055179" cy="555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7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11560" y="1844824"/>
            <a:ext cx="711021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Newsletter Nr.9 Erziehung Mein Kind zwischen Entmutigung und Ermutigung,</a:t>
            </a:r>
          </a:p>
          <a:p>
            <a:r>
              <a:rPr lang="de-DE" sz="1200" dirty="0" smtClean="0"/>
              <a:t>    Akademie für Individualpsychologische Berater AFI  - 2008</a:t>
            </a:r>
          </a:p>
          <a:p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Handbuch der </a:t>
            </a:r>
            <a:r>
              <a:rPr lang="de-DE" sz="1200" dirty="0" err="1" smtClean="0"/>
              <a:t>Salutogenese</a:t>
            </a:r>
            <a:r>
              <a:rPr lang="de-DE" sz="1200" dirty="0" smtClean="0"/>
              <a:t>, </a:t>
            </a:r>
            <a:r>
              <a:rPr lang="de-DE" sz="1200" dirty="0" err="1" smtClean="0"/>
              <a:t>Schüffel</a:t>
            </a:r>
            <a:r>
              <a:rPr lang="de-DE" sz="1200" dirty="0" smtClean="0"/>
              <a:t>, Brucks, </a:t>
            </a:r>
            <a:r>
              <a:rPr lang="de-DE" sz="1200" dirty="0" err="1" smtClean="0"/>
              <a:t>Johnen</a:t>
            </a:r>
            <a:r>
              <a:rPr lang="de-DE" sz="1200" dirty="0" smtClean="0"/>
              <a:t>, Köllner, Lamprecht, </a:t>
            </a:r>
            <a:r>
              <a:rPr lang="de-DE" sz="1200" dirty="0" err="1" smtClean="0"/>
              <a:t>Schnyder</a:t>
            </a:r>
            <a:r>
              <a:rPr lang="de-DE" sz="1200" dirty="0" smtClean="0"/>
              <a:t>, 1998</a:t>
            </a:r>
          </a:p>
          <a:p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 smtClean="0"/>
              <a:t>Nossrat</a:t>
            </a:r>
            <a:r>
              <a:rPr lang="de-DE" sz="1200" dirty="0" smtClean="0"/>
              <a:t> </a:t>
            </a:r>
            <a:r>
              <a:rPr lang="de-DE" sz="1200" dirty="0" err="1" smtClean="0"/>
              <a:t>Peseschkian</a:t>
            </a:r>
            <a:r>
              <a:rPr lang="de-DE" sz="1200" dirty="0" smtClean="0"/>
              <a:t> 	</a:t>
            </a:r>
            <a:r>
              <a:rPr lang="de-DE" sz="1200" dirty="0"/>
              <a:t>- Positive </a:t>
            </a:r>
            <a:r>
              <a:rPr lang="de-DE" sz="1200" dirty="0" smtClean="0"/>
              <a:t>Familientherapie </a:t>
            </a:r>
          </a:p>
          <a:p>
            <a:pPr lvl="4"/>
            <a:r>
              <a:rPr lang="de-DE" sz="1200" dirty="0" smtClean="0"/>
              <a:t>- Der Kaufmann und der Papagei</a:t>
            </a:r>
          </a:p>
          <a:p>
            <a:pPr lvl="4"/>
            <a:r>
              <a:rPr lang="de-DE" sz="1200" dirty="0" smtClean="0"/>
              <a:t>– Der nackte Kaiser – oder wie man die Seele der Kinder versteht und heilt</a:t>
            </a:r>
          </a:p>
          <a:p>
            <a:r>
              <a:rPr lang="de-DE" sz="1200" dirty="0"/>
              <a:t>	</a:t>
            </a:r>
            <a:r>
              <a:rPr lang="de-DE" sz="1200" dirty="0" smtClean="0"/>
              <a:t>	- Lebensfreude statt Lebensstress</a:t>
            </a:r>
          </a:p>
          <a:p>
            <a:r>
              <a:rPr lang="de-DE" sz="1200" dirty="0"/>
              <a:t>	</a:t>
            </a:r>
            <a:r>
              <a:rPr lang="de-DE" sz="1200" dirty="0" smtClean="0"/>
              <a:t>	- Glaube an Gott und binde Dein Kamel fest</a:t>
            </a:r>
          </a:p>
          <a:p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 smtClean="0"/>
              <a:t>Brisch</a:t>
            </a:r>
            <a:endParaRPr lang="de-DE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Patricia R. McGraw	- </a:t>
            </a:r>
            <a:r>
              <a:rPr lang="de-DE" sz="1200" dirty="0" err="1" smtClean="0"/>
              <a:t>It´s</a:t>
            </a:r>
            <a:r>
              <a:rPr lang="de-DE" sz="1200" dirty="0" smtClean="0"/>
              <a:t> Not </a:t>
            </a:r>
            <a:r>
              <a:rPr lang="de-DE" sz="1200" dirty="0" err="1"/>
              <a:t>Y</a:t>
            </a:r>
            <a:r>
              <a:rPr lang="de-DE" sz="1200" dirty="0" err="1" smtClean="0"/>
              <a:t>our</a:t>
            </a:r>
            <a:r>
              <a:rPr lang="de-DE" sz="1200" dirty="0" smtClean="0"/>
              <a:t> Fault, </a:t>
            </a:r>
            <a:r>
              <a:rPr lang="de-DE" sz="1200" dirty="0" err="1" smtClean="0"/>
              <a:t>How</a:t>
            </a:r>
            <a:r>
              <a:rPr lang="de-DE" sz="1200" dirty="0" smtClean="0"/>
              <a:t> </a:t>
            </a:r>
            <a:r>
              <a:rPr lang="de-DE" sz="1200" dirty="0" err="1"/>
              <a:t>H</a:t>
            </a:r>
            <a:r>
              <a:rPr lang="de-DE" sz="1200" dirty="0" err="1" smtClean="0"/>
              <a:t>ealing</a:t>
            </a:r>
            <a:r>
              <a:rPr lang="de-DE" sz="1200" dirty="0" smtClean="0"/>
              <a:t> </a:t>
            </a:r>
            <a:r>
              <a:rPr lang="de-DE" sz="1200" dirty="0" err="1" smtClean="0"/>
              <a:t>Relationships</a:t>
            </a:r>
            <a:r>
              <a:rPr lang="de-DE" sz="1200" dirty="0" smtClean="0"/>
              <a:t> </a:t>
            </a:r>
            <a:r>
              <a:rPr lang="de-DE" sz="1200" dirty="0"/>
              <a:t>C</a:t>
            </a:r>
            <a:r>
              <a:rPr lang="de-DE" sz="1200" dirty="0" smtClean="0"/>
              <a:t>hange </a:t>
            </a:r>
            <a:r>
              <a:rPr lang="de-DE" sz="1200" dirty="0" err="1"/>
              <a:t>Y</a:t>
            </a:r>
            <a:r>
              <a:rPr lang="de-DE" sz="1200" dirty="0" err="1" smtClean="0"/>
              <a:t>our</a:t>
            </a:r>
            <a:r>
              <a:rPr lang="de-DE" sz="1200" dirty="0" smtClean="0"/>
              <a:t> Brain</a:t>
            </a:r>
            <a:endParaRPr lang="de-DE" sz="1200" dirty="0"/>
          </a:p>
        </p:txBody>
      </p:sp>
      <p:sp>
        <p:nvSpPr>
          <p:cNvPr id="3" name="Textfeld 2"/>
          <p:cNvSpPr txBox="1"/>
          <p:nvPr/>
        </p:nvSpPr>
        <p:spPr>
          <a:xfrm>
            <a:off x="611560" y="1268760"/>
            <a:ext cx="139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Literatur</a:t>
            </a:r>
            <a:endParaRPr lang="de-DE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1" y="653637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© Vera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</a:rPr>
              <a:t>Mennemeier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, April 2014    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</a:rPr>
              <a:t>Thoméestraße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 2     34117 Kassel     www.praxis-vera-mennemeier.de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7" y="116235"/>
            <a:ext cx="8493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11560" y="4725142"/>
            <a:ext cx="133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Material</a:t>
            </a:r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611560" y="5186807"/>
            <a:ext cx="40206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„Mon Tresor“ – Spiel für Gruppen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„Ermutigungskarten“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Balancespiele wie „</a:t>
            </a:r>
            <a:r>
              <a:rPr lang="de-DE" sz="1200" dirty="0" err="1" smtClean="0"/>
              <a:t>Bamboleo</a:t>
            </a:r>
            <a:r>
              <a:rPr lang="de-DE" sz="1200" dirty="0" smtClean="0"/>
              <a:t>“ und „Maxi-</a:t>
            </a:r>
            <a:r>
              <a:rPr lang="de-DE" sz="1200" dirty="0" err="1" smtClean="0"/>
              <a:t>Bamboleo</a:t>
            </a:r>
            <a:r>
              <a:rPr lang="de-DE" sz="1200" dirty="0" smtClean="0"/>
              <a:t>“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smtClean="0"/>
              <a:t>Kartenspiel „Konsens“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54185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llipse 23"/>
          <p:cNvSpPr/>
          <p:nvPr/>
        </p:nvSpPr>
        <p:spPr>
          <a:xfrm>
            <a:off x="3050455" y="836712"/>
            <a:ext cx="3033713" cy="555685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 rot="16200000">
            <a:off x="-2996758" y="3176270"/>
            <a:ext cx="6858001" cy="505460"/>
          </a:xfrm>
          <a:prstGeom prst="rect">
            <a:avLst/>
          </a:prstGeom>
          <a:solidFill>
            <a:srgbClr val="FFFF66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e-DE" dirty="0" smtClean="0"/>
              <a:t>Einleitung - Prozesse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99592" y="1731219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Einladen</a:t>
            </a:r>
            <a:endParaRPr lang="de-DE" dirty="0"/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2339752" y="1961375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3419872" y="1592043"/>
            <a:ext cx="238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</a:t>
            </a:r>
            <a:r>
              <a:rPr lang="de-DE" dirty="0" smtClean="0"/>
              <a:t>inschauen, zuhören 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635896" y="1880075"/>
            <a:ext cx="171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inventarisieren</a:t>
            </a:r>
            <a:endParaRPr lang="de-DE" dirty="0"/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5940152" y="1949353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948264" y="173605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verstehbar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899591" y="2888187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Ermutigen</a:t>
            </a:r>
            <a:endParaRPr lang="de-DE" dirty="0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2353136" y="3082145"/>
            <a:ext cx="69731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5947837" y="3082145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3729349" y="2780928"/>
            <a:ext cx="1594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wertschätzen 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714536" y="3043236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differenzieren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6876256" y="2888187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handhabbar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892534" y="4060639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Inspirieren</a:t>
            </a:r>
            <a:endParaRPr lang="de-DE" dirty="0"/>
          </a:p>
        </p:txBody>
      </p:sp>
      <p:cxnSp>
        <p:nvCxnSpPr>
          <p:cNvPr id="17" name="Gerade Verbindung mit Pfeil 16"/>
          <p:cNvCxnSpPr/>
          <p:nvPr/>
        </p:nvCxnSpPr>
        <p:spPr>
          <a:xfrm>
            <a:off x="5940152" y="4245305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2353136" y="4245305"/>
            <a:ext cx="69731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3623072" y="4067780"/>
            <a:ext cx="173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Ziele erweitern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815513" y="4060639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sinnmachend</a:t>
            </a:r>
            <a:endParaRPr lang="de-DE" dirty="0"/>
          </a:p>
        </p:txBody>
      </p:sp>
      <p:sp>
        <p:nvSpPr>
          <p:cNvPr id="21" name="Pfeil nach unten 20"/>
          <p:cNvSpPr/>
          <p:nvPr/>
        </p:nvSpPr>
        <p:spPr>
          <a:xfrm>
            <a:off x="1331640" y="2211468"/>
            <a:ext cx="252000" cy="612000"/>
          </a:xfrm>
          <a:prstGeom prst="downArrow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 nach unten 21"/>
          <p:cNvSpPr/>
          <p:nvPr/>
        </p:nvSpPr>
        <p:spPr>
          <a:xfrm>
            <a:off x="1331639" y="3308136"/>
            <a:ext cx="267573" cy="614003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 nach unten 22"/>
          <p:cNvSpPr/>
          <p:nvPr/>
        </p:nvSpPr>
        <p:spPr>
          <a:xfrm>
            <a:off x="1331640" y="4543189"/>
            <a:ext cx="267573" cy="614003"/>
          </a:xfrm>
          <a:prstGeom prst="down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 nach unten 24"/>
          <p:cNvSpPr/>
          <p:nvPr/>
        </p:nvSpPr>
        <p:spPr>
          <a:xfrm>
            <a:off x="4351298" y="2211469"/>
            <a:ext cx="252000" cy="6120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26" name="Pfeil nach unten 25"/>
          <p:cNvSpPr/>
          <p:nvPr/>
        </p:nvSpPr>
        <p:spPr>
          <a:xfrm>
            <a:off x="4351297" y="3465072"/>
            <a:ext cx="252000" cy="612000"/>
          </a:xfrm>
          <a:prstGeom prst="downArrow">
            <a:avLst/>
          </a:prstGeom>
          <a:solidFill>
            <a:srgbClr val="960000"/>
          </a:solidFill>
          <a:ln>
            <a:solidFill>
              <a:srgbClr val="9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C0000"/>
              </a:solidFill>
            </a:endParaRPr>
          </a:p>
        </p:txBody>
      </p:sp>
      <p:sp>
        <p:nvSpPr>
          <p:cNvPr id="27" name="Pfeil nach unten 26"/>
          <p:cNvSpPr/>
          <p:nvPr/>
        </p:nvSpPr>
        <p:spPr>
          <a:xfrm>
            <a:off x="4363666" y="4437112"/>
            <a:ext cx="252000" cy="612000"/>
          </a:xfrm>
          <a:prstGeom prst="downArrow">
            <a:avLst/>
          </a:prstGeom>
          <a:solidFill>
            <a:srgbClr val="960000"/>
          </a:solidFill>
          <a:ln>
            <a:solidFill>
              <a:srgbClr val="9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90033"/>
              </a:solidFill>
            </a:endParaRPr>
          </a:p>
        </p:txBody>
      </p:sp>
      <p:sp>
        <p:nvSpPr>
          <p:cNvPr id="30" name="Pfeil nach unten 29"/>
          <p:cNvSpPr/>
          <p:nvPr/>
        </p:nvSpPr>
        <p:spPr>
          <a:xfrm>
            <a:off x="7450635" y="2132171"/>
            <a:ext cx="252000" cy="612000"/>
          </a:xfrm>
          <a:prstGeom prst="down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Pfeil nach unten 30"/>
          <p:cNvSpPr/>
          <p:nvPr/>
        </p:nvSpPr>
        <p:spPr>
          <a:xfrm>
            <a:off x="7470336" y="3269585"/>
            <a:ext cx="252000" cy="612000"/>
          </a:xfrm>
          <a:prstGeom prst="downArrow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Pfeil nach unten 31"/>
          <p:cNvSpPr/>
          <p:nvPr/>
        </p:nvSpPr>
        <p:spPr>
          <a:xfrm>
            <a:off x="7470336" y="4431974"/>
            <a:ext cx="252000" cy="61200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000"/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679278" y="5386696"/>
            <a:ext cx="2006063" cy="59603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normAutofit/>
          </a:bodyPr>
          <a:lstStyle/>
          <a:p>
            <a:pPr algn="ctr"/>
            <a:r>
              <a:rPr lang="de-DE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Motivation</a:t>
            </a:r>
            <a:endParaRPr lang="de-DE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3687287" y="5171252"/>
            <a:ext cx="167866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cap="none" spc="0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Positive</a:t>
            </a:r>
            <a:endParaRPr lang="de-DE" sz="5400" b="1" cap="none" spc="0" dirty="0" smtClean="0">
              <a:ln w="10541" cmpd="sng">
                <a:solidFill>
                  <a:schemeClr val="tx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/>
            <a:r>
              <a:rPr lang="de-DE" sz="2800" b="1" cap="none" spc="0" dirty="0" smtClean="0">
                <a:ln w="10541" cmpd="sng">
                  <a:solidFill>
                    <a:schemeClr val="tx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</a:rPr>
              <a:t>Beratung</a:t>
            </a:r>
            <a:endParaRPr lang="de-DE" sz="2800" b="1" cap="none" spc="0" dirty="0">
              <a:ln w="10541" cmpd="sng">
                <a:solidFill>
                  <a:schemeClr val="tx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6462680" y="5157710"/>
            <a:ext cx="2359940" cy="95410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/>
              </a:rPr>
              <a:t>Kohärenz</a:t>
            </a:r>
          </a:p>
          <a:p>
            <a:pPr algn="ctr"/>
            <a:r>
              <a:rPr lang="de-DE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/>
              </a:rPr>
              <a:t>Salutogenese</a:t>
            </a:r>
            <a:endParaRPr lang="de-DE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/>
              </a:solidFill>
              <a:effectLst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79" y="44624"/>
            <a:ext cx="8493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feld 36"/>
          <p:cNvSpPr txBox="1"/>
          <p:nvPr/>
        </p:nvSpPr>
        <p:spPr>
          <a:xfrm>
            <a:off x="1" y="653637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© Vera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</a:rPr>
              <a:t>Mennemeier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, April 2014    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</a:rPr>
              <a:t>Thoméestraße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 2     34117 Kassel     www.praxis-vera-mennemeier.de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62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" grpId="0"/>
      <p:bldP spid="7" grpId="0"/>
      <p:bldP spid="9" grpId="0"/>
      <p:bldP spid="10" grpId="0"/>
      <p:bldP spid="13" grpId="0"/>
      <p:bldP spid="14" grpId="0"/>
      <p:bldP spid="15" grpId="0"/>
      <p:bldP spid="16" grpId="0"/>
      <p:bldP spid="19" grpId="0"/>
      <p:bldP spid="20" grpId="0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 rot="16200000">
            <a:off x="-2925450" y="3176970"/>
            <a:ext cx="6858001" cy="504057"/>
          </a:xfrm>
          <a:solidFill>
            <a:srgbClr val="FFFF66"/>
          </a:solidFill>
        </p:spPr>
        <p:txBody>
          <a:bodyPr/>
          <a:lstStyle/>
          <a:p>
            <a:r>
              <a:rPr lang="de-DE" dirty="0" smtClean="0"/>
              <a:t>Einleitung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79" y="44624"/>
            <a:ext cx="8493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621310" y="1805915"/>
            <a:ext cx="6481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/>
              <a:t>Zum Lernen ist es nie zu früh und nie zu spät.</a:t>
            </a:r>
          </a:p>
          <a:p>
            <a:pPr algn="ctr"/>
            <a:r>
              <a:rPr lang="de-DE" sz="2400" dirty="0"/>
              <a:t>E</a:t>
            </a:r>
            <a:r>
              <a:rPr lang="de-DE" sz="2400" dirty="0" smtClean="0"/>
              <a:t>s ist immer höchste Zeit.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274901" y="3327375"/>
            <a:ext cx="7174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/>
              <a:t>Klug ist jeder! Der eine vorher, der </a:t>
            </a:r>
            <a:r>
              <a:rPr lang="de-DE" sz="2400" dirty="0"/>
              <a:t>a</a:t>
            </a:r>
            <a:r>
              <a:rPr lang="de-DE" sz="2400" dirty="0" smtClean="0"/>
              <a:t>ndere nachher!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2014559" y="4581128"/>
            <a:ext cx="5694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/>
              <a:t>Wenn du eine hilfreiche Hand brauchst, </a:t>
            </a:r>
          </a:p>
          <a:p>
            <a:pPr algn="ctr"/>
            <a:r>
              <a:rPr lang="de-DE" sz="2400" dirty="0" smtClean="0"/>
              <a:t>suche am Ende deines eigenen Armes.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69174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79" y="44624"/>
            <a:ext cx="8493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 rot="16200000">
            <a:off x="-2989957" y="3211859"/>
            <a:ext cx="6885384" cy="461665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Menschenbilder</a:t>
            </a:r>
            <a:endParaRPr lang="de-D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83569" y="1895921"/>
            <a:ext cx="84604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Die meisten Menschen suchen bei der</a:t>
            </a:r>
          </a:p>
          <a:p>
            <a:pPr algn="ctr"/>
            <a:r>
              <a:rPr lang="de-DE" sz="2000" dirty="0" smtClean="0"/>
              <a:t>Veränderung ihrs Lebens am falschen Ort.</a:t>
            </a:r>
          </a:p>
          <a:p>
            <a:pPr algn="ctr"/>
            <a:r>
              <a:rPr lang="de-DE" sz="2000" dirty="0" smtClean="0"/>
              <a:t>Sie interessieren sich in erster Linie für richtiges Verhalten.</a:t>
            </a:r>
          </a:p>
          <a:p>
            <a:pPr algn="ctr"/>
            <a:r>
              <a:rPr lang="de-DE" sz="2000" dirty="0" smtClean="0"/>
              <a:t>Das ist wenig effektiv.</a:t>
            </a:r>
          </a:p>
          <a:p>
            <a:pPr algn="ctr"/>
            <a:r>
              <a:rPr lang="de-DE" sz="2000" dirty="0" smtClean="0"/>
              <a:t>Die dauerhafte Veränderung eines Menschen ist </a:t>
            </a:r>
          </a:p>
          <a:p>
            <a:pPr algn="ctr"/>
            <a:r>
              <a:rPr lang="de-DE" sz="2000" dirty="0" smtClean="0"/>
              <a:t>primär ein innerer Prozess.</a:t>
            </a:r>
          </a:p>
          <a:p>
            <a:pPr algn="ctr"/>
            <a:r>
              <a:rPr lang="de-DE" sz="2000" dirty="0" smtClean="0"/>
              <a:t>Eine echte Verhaltensänderung erfordert daher immer zunächst </a:t>
            </a:r>
          </a:p>
          <a:p>
            <a:pPr algn="ctr"/>
            <a:r>
              <a:rPr lang="de-DE" sz="2000" dirty="0" smtClean="0"/>
              <a:t>eine Veränderung der </a:t>
            </a:r>
            <a:r>
              <a:rPr lang="de-DE" sz="2000" b="1" dirty="0" smtClean="0"/>
              <a:t>inneren Haltung</a:t>
            </a:r>
            <a:r>
              <a:rPr lang="de-DE" sz="2000" dirty="0" smtClean="0"/>
              <a:t>.</a:t>
            </a:r>
          </a:p>
          <a:p>
            <a:pPr algn="ctr"/>
            <a:r>
              <a:rPr lang="de-DE" sz="2000" dirty="0" smtClean="0"/>
              <a:t>Dort wohnt „das wahre Ich“ eines Menschen.</a:t>
            </a:r>
          </a:p>
          <a:p>
            <a:pPr algn="ctr"/>
            <a:endParaRPr lang="de-DE" dirty="0" smtClean="0"/>
          </a:p>
          <a:p>
            <a:endParaRPr lang="de-DE" dirty="0"/>
          </a:p>
          <a:p>
            <a:pPr algn="ctr"/>
            <a:r>
              <a:rPr lang="de-DE" sz="900" dirty="0" smtClean="0"/>
              <a:t>Ken Blanchard - Motivationsspezialist </a:t>
            </a:r>
          </a:p>
          <a:p>
            <a:pPr algn="ctr"/>
            <a:r>
              <a:rPr lang="de-DE" sz="900" dirty="0"/>
              <a:t>US-amerikanischer Unternehmer und Autor von Managementbüchern</a:t>
            </a:r>
          </a:p>
        </p:txBody>
      </p:sp>
    </p:spTree>
    <p:extLst>
      <p:ext uri="{BB962C8B-B14F-4D97-AF65-F5344CB8AC3E}">
        <p14:creationId xmlns:p14="http://schemas.microsoft.com/office/powerpoint/2010/main" val="217233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79" y="44624"/>
            <a:ext cx="8493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 rot="16200000">
            <a:off x="-2989957" y="3211859"/>
            <a:ext cx="6885384" cy="461665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Menschenbilder</a:t>
            </a:r>
            <a:endParaRPr lang="de-D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41155" y="2348880"/>
            <a:ext cx="8264955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smtClean="0"/>
              <a:t>Menschenbild: Vorstellung vom Wesen des Menschen</a:t>
            </a:r>
          </a:p>
          <a:p>
            <a:pPr algn="ctr"/>
            <a:endParaRPr lang="de-DE" sz="2400" dirty="0"/>
          </a:p>
          <a:p>
            <a:pPr algn="ctr"/>
            <a:r>
              <a:rPr lang="de-DE" sz="2400" dirty="0" smtClean="0"/>
              <a:t>Was für ein Menschenbild habe </a:t>
            </a:r>
            <a:r>
              <a:rPr lang="de-DE" sz="2400" b="1" dirty="0" smtClean="0"/>
              <a:t>ich</a:t>
            </a:r>
            <a:r>
              <a:rPr lang="de-DE" sz="2400" dirty="0" smtClean="0"/>
              <a:t>?</a:t>
            </a:r>
          </a:p>
          <a:p>
            <a:pPr algn="ctr"/>
            <a:endParaRPr lang="de-DE" sz="2400" dirty="0" smtClean="0"/>
          </a:p>
          <a:p>
            <a:pPr algn="ctr"/>
            <a:r>
              <a:rPr lang="de-DE" sz="2400" dirty="0" smtClean="0"/>
              <a:t>Ist </a:t>
            </a:r>
            <a:r>
              <a:rPr lang="de-DE" sz="2400" b="1" dirty="0" smtClean="0"/>
              <a:t>mein</a:t>
            </a:r>
            <a:r>
              <a:rPr lang="de-DE" sz="2400" dirty="0" smtClean="0"/>
              <a:t> inneres Bild vom Menschen hilfreich und effektiv?</a:t>
            </a:r>
          </a:p>
          <a:p>
            <a:pPr algn="ctr"/>
            <a:endParaRPr lang="de-DE" sz="2400" dirty="0"/>
          </a:p>
          <a:p>
            <a:pPr algn="ctr"/>
            <a:r>
              <a:rPr lang="de-DE" sz="2400" dirty="0" smtClean="0"/>
              <a:t>In welcher Weise möchte ich vielleicht an </a:t>
            </a:r>
          </a:p>
          <a:p>
            <a:pPr algn="ctr"/>
            <a:r>
              <a:rPr lang="de-DE" sz="2400" dirty="0" smtClean="0"/>
              <a:t>Meiner inneren Haltung arbeiten?</a:t>
            </a:r>
          </a:p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185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feld 20"/>
          <p:cNvSpPr txBox="1"/>
          <p:nvPr/>
        </p:nvSpPr>
        <p:spPr>
          <a:xfrm>
            <a:off x="2699792" y="1907540"/>
            <a:ext cx="4032447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de-DE" dirty="0" smtClean="0"/>
              <a:t>P O S I                                            T U M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 rot="16200000">
            <a:off x="-2989957" y="3211859"/>
            <a:ext cx="6885384" cy="461665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Menschenbilder – die innere Haltung</a:t>
            </a:r>
            <a:endParaRPr lang="de-DE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899592" y="4653136"/>
            <a:ext cx="1980000" cy="900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600" dirty="0" smtClean="0"/>
              <a:t>-</a:t>
            </a:r>
            <a:endParaRPr lang="de-DE" sz="9600" dirty="0"/>
          </a:p>
        </p:txBody>
      </p:sp>
      <p:sp>
        <p:nvSpPr>
          <p:cNvPr id="5" name="Ellipse 4"/>
          <p:cNvSpPr/>
          <p:nvPr/>
        </p:nvSpPr>
        <p:spPr>
          <a:xfrm>
            <a:off x="6660232" y="4653136"/>
            <a:ext cx="1980000" cy="90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600" dirty="0"/>
              <a:t>+</a:t>
            </a:r>
          </a:p>
        </p:txBody>
      </p:sp>
      <p:sp>
        <p:nvSpPr>
          <p:cNvPr id="6" name="Stern mit 24 Zacken 5"/>
          <p:cNvSpPr/>
          <p:nvPr/>
        </p:nvSpPr>
        <p:spPr>
          <a:xfrm>
            <a:off x="3491880" y="980728"/>
            <a:ext cx="2520280" cy="2448272"/>
          </a:xfrm>
          <a:prstGeom prst="star24">
            <a:avLst/>
          </a:prstGeom>
          <a:solidFill>
            <a:srgbClr val="FFCC00"/>
          </a:solidFill>
          <a:ln>
            <a:solidFill>
              <a:srgbClr val="FFF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>
                <a:solidFill>
                  <a:schemeClr val="tx1"/>
                </a:solidFill>
              </a:rPr>
              <a:t>Das Ganze, das Tatsächliche, das überprüfbar Vorhandene sehen</a:t>
            </a:r>
            <a:endParaRPr lang="de-DE" sz="1200" b="1" dirty="0">
              <a:solidFill>
                <a:schemeClr val="tx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55576" y="558924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Störungen, Mängel, Fehlschläge…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300192" y="555313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Fähigkeiten, Ressourcen, Geleistetes…</a:t>
            </a:r>
            <a:endParaRPr lang="de-DE" dirty="0"/>
          </a:p>
        </p:txBody>
      </p:sp>
      <p:sp>
        <p:nvSpPr>
          <p:cNvPr id="10" name="Ellipse 9"/>
          <p:cNvSpPr/>
          <p:nvPr/>
        </p:nvSpPr>
        <p:spPr>
          <a:xfrm>
            <a:off x="3716657" y="4511287"/>
            <a:ext cx="1980000" cy="900000"/>
          </a:xfrm>
          <a:prstGeom prst="ellipse">
            <a:avLst/>
          </a:prstGeom>
          <a:gradFill>
            <a:gsLst>
              <a:gs pos="4900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Nach rechts gekrümmter Pfeil 12"/>
          <p:cNvSpPr/>
          <p:nvPr/>
        </p:nvSpPr>
        <p:spPr>
          <a:xfrm rot="5400000">
            <a:off x="4259767" y="3501008"/>
            <a:ext cx="792088" cy="1656184"/>
          </a:xfrm>
          <a:prstGeom prst="curv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5724128" y="3140968"/>
            <a:ext cx="1187911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H="1">
            <a:off x="2555776" y="3140968"/>
            <a:ext cx="1152128" cy="11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3131840" y="6112219"/>
            <a:ext cx="3184119" cy="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ussdiagramm: Zusammenstellen 19"/>
          <p:cNvSpPr/>
          <p:nvPr/>
        </p:nvSpPr>
        <p:spPr>
          <a:xfrm>
            <a:off x="5362178" y="5843109"/>
            <a:ext cx="145926" cy="538219"/>
          </a:xfrm>
          <a:prstGeom prst="flowChartCollat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" y="653637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© Vera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</a:rPr>
              <a:t>Mennemeier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, April 2014     </a:t>
            </a:r>
            <a:r>
              <a:rPr lang="de-DE" sz="1200" dirty="0" err="1" smtClean="0">
                <a:solidFill>
                  <a:schemeClr val="bg1">
                    <a:lumMod val="50000"/>
                  </a:schemeClr>
                </a:solidFill>
              </a:rPr>
              <a:t>Thoméestraße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 2     34117 Kassel     www.praxis-vera-mennemeier.de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227"/>
            <a:ext cx="8493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Nach rechts gekrümmter Pfeil 21"/>
          <p:cNvSpPr/>
          <p:nvPr/>
        </p:nvSpPr>
        <p:spPr>
          <a:xfrm rot="16200000">
            <a:off x="4355976" y="4761147"/>
            <a:ext cx="792088" cy="16561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798867" y="4638121"/>
            <a:ext cx="1873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</a:rPr>
              <a:t>Bewer</a:t>
            </a:r>
            <a:r>
              <a:rPr lang="de-DE" b="1" dirty="0" smtClean="0"/>
              <a:t>tungen, </a:t>
            </a:r>
          </a:p>
          <a:p>
            <a:pPr algn="ctr"/>
            <a:r>
              <a:rPr lang="de-DE" b="1" dirty="0" smtClean="0">
                <a:solidFill>
                  <a:schemeClr val="bg1"/>
                </a:solidFill>
              </a:rPr>
              <a:t>Gefü</a:t>
            </a:r>
            <a:r>
              <a:rPr lang="de-DE" b="1" dirty="0" smtClean="0"/>
              <a:t>hle…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53862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5" grpId="0" animBg="1"/>
      <p:bldP spid="6" grpId="0" animBg="1"/>
      <p:bldP spid="7" grpId="0"/>
      <p:bldP spid="9" grpId="0"/>
      <p:bldP spid="10" grpId="0" animBg="1"/>
      <p:bldP spid="13" grpId="0" animBg="1"/>
      <p:bldP spid="20" grpId="0" animBg="1"/>
      <p:bldP spid="22" grpId="0" animBg="1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2000</Words>
  <Application>Microsoft Office PowerPoint</Application>
  <PresentationFormat>Bildschirmpräsentation (4:3)</PresentationFormat>
  <Paragraphs>483</Paragraphs>
  <Slides>46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46</vt:i4>
      </vt:variant>
    </vt:vector>
  </HeadingPairs>
  <TitlesOfParts>
    <vt:vector size="54" baseType="lpstr">
      <vt:lpstr>Arial</vt:lpstr>
      <vt:lpstr>Lucida Handwriting</vt:lpstr>
      <vt:lpstr>Courier New</vt:lpstr>
      <vt:lpstr>Calibri</vt:lpstr>
      <vt:lpstr>Century Gothic</vt:lpstr>
      <vt:lpstr>Wingdings</vt:lpstr>
      <vt:lpstr>Palatino Linotype</vt:lpstr>
      <vt:lpstr>Executive</vt:lpstr>
      <vt:lpstr>Ermutigung und Kohärenz</vt:lpstr>
      <vt:lpstr>Ermutigung und Kohärenz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Ermutigung und Kohärenz</dc:title>
  <dc:creator>Mennemeier</dc:creator>
  <cp:lastModifiedBy>Mennemeier</cp:lastModifiedBy>
  <cp:revision>217</cp:revision>
  <cp:lastPrinted>2014-03-20T07:19:48Z</cp:lastPrinted>
  <dcterms:created xsi:type="dcterms:W3CDTF">2014-02-13T08:50:39Z</dcterms:created>
  <dcterms:modified xsi:type="dcterms:W3CDTF">2014-04-05T08:40:26Z</dcterms:modified>
</cp:coreProperties>
</file>